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4" r:id="rId2"/>
    <p:sldId id="539" r:id="rId3"/>
    <p:sldId id="553" r:id="rId4"/>
    <p:sldId id="543" r:id="rId5"/>
    <p:sldId id="552" r:id="rId6"/>
    <p:sldId id="544" r:id="rId7"/>
    <p:sldId id="545" r:id="rId8"/>
    <p:sldId id="546" r:id="rId9"/>
    <p:sldId id="547" r:id="rId10"/>
    <p:sldId id="554" r:id="rId11"/>
    <p:sldId id="548" r:id="rId12"/>
    <p:sldId id="550" r:id="rId13"/>
    <p:sldId id="551" r:id="rId14"/>
    <p:sldId id="54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E8A4EA-ED14-0E40-9B17-9655C7F6D4C2}">
          <p14:sldIdLst>
            <p14:sldId id="304"/>
            <p14:sldId id="539"/>
            <p14:sldId id="553"/>
            <p14:sldId id="543"/>
            <p14:sldId id="552"/>
            <p14:sldId id="544"/>
            <p14:sldId id="545"/>
            <p14:sldId id="546"/>
            <p14:sldId id="547"/>
            <p14:sldId id="554"/>
            <p14:sldId id="548"/>
            <p14:sldId id="550"/>
            <p14:sldId id="551"/>
            <p14:sldId id="549"/>
          </p14:sldIdLst>
        </p14:section>
        <p14:section name="Untitled Section" id="{68355F99-57F3-464C-92F2-222DF0648179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ne Can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4FA556"/>
    <a:srgbClr val="82C387"/>
    <a:srgbClr val="82C376"/>
    <a:srgbClr val="229246"/>
    <a:srgbClr val="F8961D"/>
    <a:srgbClr val="194963"/>
    <a:srgbClr val="D2E3EB"/>
    <a:srgbClr val="23ABE3"/>
    <a:srgbClr val="008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39" autoAdjust="0"/>
  </p:normalViewPr>
  <p:slideViewPr>
    <p:cSldViewPr snapToGrid="0" snapToObjects="1" showGuides="1">
      <p:cViewPr>
        <p:scale>
          <a:sx n="150" d="100"/>
          <a:sy n="150" d="100"/>
        </p:scale>
        <p:origin x="-52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Y="606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7C64F75B-36F9-4E46-B6B1-3A5D5BBEDF68}" type="presOf" srcId="{F47AB830-2379-B14D-BE70-8745CBE38DFC}" destId="{14441368-7CCB-5E49-833D-94F5AF9FFA79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49275AC9-E860-724A-8298-2E9D5B97FB6A}" type="presOf" srcId="{C3FC209F-8C3D-ED4D-8FDE-55CAE5B1EE85}" destId="{4001A2DE-C113-FE49-925B-0EF9CE45AD07}" srcOrd="0" destOrd="0" presId="urn:microsoft.com/office/officeart/2005/8/layout/hierarchy4"/>
    <dgm:cxn modelId="{005BEC81-DFC8-2444-B149-43E2B5E01858}" type="presParOf" srcId="{14441368-7CCB-5E49-833D-94F5AF9FFA79}" destId="{09758D24-72DC-9F41-8258-6F940B5B08EA}" srcOrd="0" destOrd="0" presId="urn:microsoft.com/office/officeart/2005/8/layout/hierarchy4"/>
    <dgm:cxn modelId="{2A1498DE-6EF5-9E44-B6D2-8A030A330D51}" type="presParOf" srcId="{09758D24-72DC-9F41-8258-6F940B5B08EA}" destId="{4001A2DE-C113-FE49-925B-0EF9CE45AD07}" srcOrd="0" destOrd="0" presId="urn:microsoft.com/office/officeart/2005/8/layout/hierarchy4"/>
    <dgm:cxn modelId="{396855D1-C93A-C244-B323-59059E761AC6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-609" custLinFactNeighborY="-87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1482B3CA-7F34-1144-8EA2-C372487F1CEC}" type="presOf" srcId="{C3FC209F-8C3D-ED4D-8FDE-55CAE5B1EE85}" destId="{4001A2DE-C113-FE49-925B-0EF9CE45AD07}" srcOrd="0" destOrd="0" presId="urn:microsoft.com/office/officeart/2005/8/layout/hierarchy4"/>
    <dgm:cxn modelId="{3E295BA8-B6DB-BA42-A934-77CA53723EA0}" type="presOf" srcId="{F47AB830-2379-B14D-BE70-8745CBE38DFC}" destId="{14441368-7CCB-5E49-833D-94F5AF9FFA79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D26E4A1A-68D2-184A-BF1A-D52F4E2A3C4E}" type="presParOf" srcId="{14441368-7CCB-5E49-833D-94F5AF9FFA79}" destId="{09758D24-72DC-9F41-8258-6F940B5B08EA}" srcOrd="0" destOrd="0" presId="urn:microsoft.com/office/officeart/2005/8/layout/hierarchy4"/>
    <dgm:cxn modelId="{16E03F34-9630-614C-89D3-ABC9C3E3EA05}" type="presParOf" srcId="{09758D24-72DC-9F41-8258-6F940B5B08EA}" destId="{4001A2DE-C113-FE49-925B-0EF9CE45AD07}" srcOrd="0" destOrd="0" presId="urn:microsoft.com/office/officeart/2005/8/layout/hierarchy4"/>
    <dgm:cxn modelId="{E2A90699-7A57-2842-9C06-63EC17CEB713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Y="606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6B6BE19D-A786-CD47-8B9E-54246AA95141}" type="presOf" srcId="{C3FC209F-8C3D-ED4D-8FDE-55CAE5B1EE85}" destId="{4001A2DE-C113-FE49-925B-0EF9CE45AD07}" srcOrd="0" destOrd="0" presId="urn:microsoft.com/office/officeart/2005/8/layout/hierarchy4"/>
    <dgm:cxn modelId="{E348BF7C-09EB-F746-9622-E7A966C0223B}" type="presOf" srcId="{F47AB830-2379-B14D-BE70-8745CBE38DFC}" destId="{14441368-7CCB-5E49-833D-94F5AF9FFA79}" srcOrd="0" destOrd="0" presId="urn:microsoft.com/office/officeart/2005/8/layout/hierarchy4"/>
    <dgm:cxn modelId="{705C1769-3EE1-144F-AA0F-F39DC3C85BE2}" type="presParOf" srcId="{14441368-7CCB-5E49-833D-94F5AF9FFA79}" destId="{09758D24-72DC-9F41-8258-6F940B5B08EA}" srcOrd="0" destOrd="0" presId="urn:microsoft.com/office/officeart/2005/8/layout/hierarchy4"/>
    <dgm:cxn modelId="{89FFF31D-065C-E945-96B7-F29AD39B49DD}" type="presParOf" srcId="{09758D24-72DC-9F41-8258-6F940B5B08EA}" destId="{4001A2DE-C113-FE49-925B-0EF9CE45AD07}" srcOrd="0" destOrd="0" presId="urn:microsoft.com/office/officeart/2005/8/layout/hierarchy4"/>
    <dgm:cxn modelId="{9EFA5FA8-0B73-CE4B-B3BF-03178C87C29D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51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24FABE67-D6C3-3B46-B2D8-3AB85E198774}" type="presOf" srcId="{F47AB830-2379-B14D-BE70-8745CBE38DFC}" destId="{14441368-7CCB-5E49-833D-94F5AF9FFA79}" srcOrd="0" destOrd="0" presId="urn:microsoft.com/office/officeart/2005/8/layout/hierarchy4"/>
    <dgm:cxn modelId="{0515F16C-FAA0-DB4F-A0E8-38E1E465E0DE}" type="presOf" srcId="{C3FC209F-8C3D-ED4D-8FDE-55CAE5B1EE85}" destId="{4001A2DE-C113-FE49-925B-0EF9CE45AD07}" srcOrd="0" destOrd="0" presId="urn:microsoft.com/office/officeart/2005/8/layout/hierarchy4"/>
    <dgm:cxn modelId="{12C77446-A81B-E14E-BBE3-8AA8B520D1D5}" type="presParOf" srcId="{14441368-7CCB-5E49-833D-94F5AF9FFA79}" destId="{09758D24-72DC-9F41-8258-6F940B5B08EA}" srcOrd="0" destOrd="0" presId="urn:microsoft.com/office/officeart/2005/8/layout/hierarchy4"/>
    <dgm:cxn modelId="{95BB4097-1E87-D24E-B7E9-C23E6A7E1984}" type="presParOf" srcId="{09758D24-72DC-9F41-8258-6F940B5B08EA}" destId="{4001A2DE-C113-FE49-925B-0EF9CE45AD07}" srcOrd="0" destOrd="0" presId="urn:microsoft.com/office/officeart/2005/8/layout/hierarchy4"/>
    <dgm:cxn modelId="{189F92F2-055C-AA4A-83B3-09EB5675EB44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-288" custLinFactNeighborY="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23A2F912-7D4D-5C4D-A819-94AFD454A591}" type="presOf" srcId="{F47AB830-2379-B14D-BE70-8745CBE38DFC}" destId="{14441368-7CCB-5E49-833D-94F5AF9FFA79}" srcOrd="0" destOrd="0" presId="urn:microsoft.com/office/officeart/2005/8/layout/hierarchy4"/>
    <dgm:cxn modelId="{824D4E7A-8AD4-D64C-BCC7-35C22DCA349B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87CD9087-C545-134E-944E-33E627AA6AD2}" type="presParOf" srcId="{14441368-7CCB-5E49-833D-94F5AF9FFA79}" destId="{09758D24-72DC-9F41-8258-6F940B5B08EA}" srcOrd="0" destOrd="0" presId="urn:microsoft.com/office/officeart/2005/8/layout/hierarchy4"/>
    <dgm:cxn modelId="{9728FB8A-532B-0849-8CA6-92B3766A8EA9}" type="presParOf" srcId="{09758D24-72DC-9F41-8258-6F940B5B08EA}" destId="{4001A2DE-C113-FE49-925B-0EF9CE45AD07}" srcOrd="0" destOrd="0" presId="urn:microsoft.com/office/officeart/2005/8/layout/hierarchy4"/>
    <dgm:cxn modelId="{F64B4D01-B3E8-D846-95E3-6016AD0FC85C}" type="presParOf" srcId="{09758D24-72DC-9F41-8258-6F940B5B08EA}" destId="{A84D9EAA-C490-364E-8703-E2326ED6493D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-1785" custLinFactNeighborY="58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DED662D4-2CCC-6C49-99DE-D5BE3A4082C7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818B4A2D-1F1E-624F-AFE7-0DB746C7BBD0}" type="presOf" srcId="{F47AB830-2379-B14D-BE70-8745CBE38DFC}" destId="{14441368-7CCB-5E49-833D-94F5AF9FFA79}" srcOrd="0" destOrd="0" presId="urn:microsoft.com/office/officeart/2005/8/layout/hierarchy4"/>
    <dgm:cxn modelId="{D802EB89-AA46-7D47-AAA4-4EB3CAC8F8F6}" type="presParOf" srcId="{14441368-7CCB-5E49-833D-94F5AF9FFA79}" destId="{09758D24-72DC-9F41-8258-6F940B5B08EA}" srcOrd="0" destOrd="0" presId="urn:microsoft.com/office/officeart/2005/8/layout/hierarchy4"/>
    <dgm:cxn modelId="{565507E1-56C6-9D4E-84CD-9299838E84D9}" type="presParOf" srcId="{09758D24-72DC-9F41-8258-6F940B5B08EA}" destId="{4001A2DE-C113-FE49-925B-0EF9CE45AD07}" srcOrd="0" destOrd="0" presId="urn:microsoft.com/office/officeart/2005/8/layout/hierarchy4"/>
    <dgm:cxn modelId="{18CA55CD-73A3-2441-B459-C77F28DB7C5E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Y="927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44877E8B-6D56-0343-A2A7-AB15ACF49E8C}" type="presOf" srcId="{F47AB830-2379-B14D-BE70-8745CBE38DFC}" destId="{14441368-7CCB-5E49-833D-94F5AF9FFA79}" srcOrd="0" destOrd="0" presId="urn:microsoft.com/office/officeart/2005/8/layout/hierarchy4"/>
    <dgm:cxn modelId="{9258102B-F6EE-9345-A323-D2F70AEE094A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6DC67BFE-FC80-C14F-BE22-BB1F59B68CD6}" type="presParOf" srcId="{14441368-7CCB-5E49-833D-94F5AF9FFA79}" destId="{09758D24-72DC-9F41-8258-6F940B5B08EA}" srcOrd="0" destOrd="0" presId="urn:microsoft.com/office/officeart/2005/8/layout/hierarchy4"/>
    <dgm:cxn modelId="{7A772D29-5518-AF43-8ACB-2B2C1F48D931}" type="presParOf" srcId="{09758D24-72DC-9F41-8258-6F940B5B08EA}" destId="{4001A2DE-C113-FE49-925B-0EF9CE45AD07}" srcOrd="0" destOrd="0" presId="urn:microsoft.com/office/officeart/2005/8/layout/hierarchy4"/>
    <dgm:cxn modelId="{300BD958-1780-3D45-8580-B8C5C8D59670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2897866" cy="1332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39031" y="39031"/>
        <a:ext cx="2819804" cy="1254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19553" cy="819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 </a:t>
          </a:r>
          <a:endParaRPr lang="en-US" sz="3500" kern="1200" dirty="0"/>
        </a:p>
      </dsp:txBody>
      <dsp:txXfrm>
        <a:off x="24002" y="24002"/>
        <a:ext cx="2971549" cy="7714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2981536" cy="613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17968" y="17968"/>
        <a:ext cx="2945600" cy="577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23922" cy="3495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88568" y="88568"/>
        <a:ext cx="2846786" cy="33180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36912" cy="16097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47147" y="47147"/>
        <a:ext cx="2942618" cy="15154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19395" cy="1582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46337" y="46337"/>
        <a:ext cx="2926721" cy="14893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1906582" cy="1424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 </a:t>
          </a:r>
          <a:endParaRPr lang="en-US" sz="6200" kern="1200" dirty="0"/>
        </a:p>
      </dsp:txBody>
      <dsp:txXfrm>
        <a:off x="41723" y="41723"/>
        <a:ext cx="1823136" cy="1341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z="900" smtClean="0"/>
              <a:t>NERSC Presentation</a:t>
            </a:r>
            <a:endParaRPr lang="en-US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D68A3-9B80-584C-9BEB-F8B43CF5A651}" type="datetime1">
              <a:rPr lang="en-US" sz="900" smtClean="0"/>
              <a:pPr/>
              <a:t>8/25/16</a:t>
            </a:fld>
            <a:endParaRPr lang="en-US" sz="9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58F80-FCEC-C745-BEA9-0BA1921C5D36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5713735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EAFF0-7375-1D4A-A389-D6238357B121}" type="datetime1">
              <a:rPr lang="en-US" smtClean="0"/>
              <a:pPr/>
              <a:t>8/25/16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511CB-48C6-1D49-AC56-5A39CE8EA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8457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NERSC is the primary scientific computing facility for the Office of Science in the U.S. Department of Energy.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6000 users from more than 700 projects. Roughly 200 referred publications per year.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8/25/16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8/25/16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07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DSI layer doesn’t properly return information about where the data chunk stopped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8/25/16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9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2101734"/>
          </a:xfrm>
          <a:prstGeom prst="rect">
            <a:avLst/>
          </a:prstGeom>
          <a:gradFill rotWithShape="0">
            <a:gsLst>
              <a:gs pos="0">
                <a:srgbClr val="4687BC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1868"/>
            <a:ext cx="7772400" cy="1470025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97642"/>
            <a:ext cx="7772400" cy="12268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2"/>
          </p:nvPr>
        </p:nvSpPr>
        <p:spPr>
          <a:xfrm>
            <a:off x="1371600" y="4746760"/>
            <a:ext cx="6400800" cy="4942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2400" b="1"/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9700" y="548640"/>
            <a:ext cx="1205932" cy="121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0" y="548640"/>
            <a:ext cx="1216152" cy="1216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9700" y="548640"/>
            <a:ext cx="1216152" cy="1216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79700" y="548640"/>
            <a:ext cx="1216152" cy="1216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000" y="548640"/>
            <a:ext cx="1229816" cy="1216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548640"/>
            <a:ext cx="1216152" cy="1216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59700" y="548640"/>
            <a:ext cx="1216152" cy="12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74564" y="1413567"/>
            <a:ext cx="6404872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897" y="1499558"/>
            <a:ext cx="5937121" cy="185997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10" descr="DOE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983841" y="3810610"/>
            <a:ext cx="4214812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1983840" y="2382290"/>
            <a:ext cx="6586999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3555702"/>
            <a:ext cx="1004970" cy="95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3555702"/>
            <a:ext cx="955924" cy="955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7869" y="3550059"/>
            <a:ext cx="961567" cy="961568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413567"/>
            <a:ext cx="2057400" cy="2039112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3550059"/>
            <a:ext cx="970192" cy="961568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3254428"/>
            <a:ext cx="2401904" cy="1615494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3550059"/>
            <a:ext cx="960120" cy="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9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080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90565"/>
            <a:ext cx="4040188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80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90565"/>
            <a:ext cx="4041775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9641"/>
            <a:ext cx="3008313" cy="1162050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979"/>
            <a:ext cx="5111750" cy="50741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21692"/>
            <a:ext cx="3008313" cy="39044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32047"/>
            <a:ext cx="5486400" cy="3495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42" y="179868"/>
            <a:ext cx="8326458" cy="769479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10" descr="DOE LOGO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BNL_Logo-Full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394" y="6277227"/>
            <a:ext cx="590020" cy="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14766"/>
                </a:solidFill>
              </a:defRPr>
            </a:lvl1pPr>
          </a:lstStyle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5" r:id="rId10"/>
  </p:sldLayoutIdLst>
  <p:hf hdr="0"/>
  <p:txStyles>
    <p:titleStyle>
      <a:lvl1pPr marL="228600" indent="-228600" algn="l" defTabSz="457200" rtl="0" eaLnBrk="1" latinLnBrk="0" hangingPunct="1">
        <a:spcBef>
          <a:spcPct val="0"/>
        </a:spcBef>
        <a:buNone/>
        <a:defRPr sz="3200" b="0" i="0" u="none" kern="1200" cap="none">
          <a:solidFill>
            <a:schemeClr val="tx2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diagramQuickStyle" Target="../diagrams/quickStyle4.xml"/><Relationship Id="rId21" Type="http://schemas.openxmlformats.org/officeDocument/2006/relationships/diagramColors" Target="../diagrams/colors4.xml"/><Relationship Id="rId22" Type="http://schemas.microsoft.com/office/2007/relationships/diagramDrawing" Target="../diagrams/drawing4.xml"/><Relationship Id="rId23" Type="http://schemas.openxmlformats.org/officeDocument/2006/relationships/diagramData" Target="../diagrams/data5.xml"/><Relationship Id="rId24" Type="http://schemas.openxmlformats.org/officeDocument/2006/relationships/diagramLayout" Target="../diagrams/layout5.xml"/><Relationship Id="rId25" Type="http://schemas.openxmlformats.org/officeDocument/2006/relationships/diagramQuickStyle" Target="../diagrams/quickStyle5.xml"/><Relationship Id="rId26" Type="http://schemas.openxmlformats.org/officeDocument/2006/relationships/diagramColors" Target="../diagrams/colors5.xml"/><Relationship Id="rId27" Type="http://schemas.microsoft.com/office/2007/relationships/diagramDrawing" Target="../diagrams/drawing5.xml"/><Relationship Id="rId28" Type="http://schemas.openxmlformats.org/officeDocument/2006/relationships/diagramData" Target="../diagrams/data6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30" Type="http://schemas.openxmlformats.org/officeDocument/2006/relationships/diagramQuickStyle" Target="../diagrams/quickStyle6.xml"/><Relationship Id="rId31" Type="http://schemas.openxmlformats.org/officeDocument/2006/relationships/diagramColors" Target="../diagrams/colors6.xml"/><Relationship Id="rId32" Type="http://schemas.microsoft.com/office/2007/relationships/diagramDrawing" Target="../diagrams/drawing6.xml"/><Relationship Id="rId9" Type="http://schemas.openxmlformats.org/officeDocument/2006/relationships/diagramLayout" Target="../diagrams/layout2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33" Type="http://schemas.openxmlformats.org/officeDocument/2006/relationships/image" Target="../media/image22.jpg"/><Relationship Id="rId34" Type="http://schemas.openxmlformats.org/officeDocument/2006/relationships/diagramData" Target="../diagrams/data7.xml"/><Relationship Id="rId35" Type="http://schemas.openxmlformats.org/officeDocument/2006/relationships/diagramLayout" Target="../diagrams/layout7.xml"/><Relationship Id="rId36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8" Type="http://schemas.openxmlformats.org/officeDocument/2006/relationships/diagramData" Target="../diagrams/data4.xml"/><Relationship Id="rId19" Type="http://schemas.openxmlformats.org/officeDocument/2006/relationships/diagramLayout" Target="../diagrams/layout4.xml"/><Relationship Id="rId37" Type="http://schemas.openxmlformats.org/officeDocument/2006/relationships/diagramColors" Target="../diagrams/colors7.xml"/><Relationship Id="rId38" Type="http://schemas.microsoft.com/office/2007/relationships/diagramDrawing" Target="../diagrams/drawing7.xml"/><Relationship Id="rId39" Type="http://schemas.openxmlformats.org/officeDocument/2006/relationships/image" Target="../media/image23.png"/><Relationship Id="rId40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Lessons Learned From Running an HPSS Globus Endpoint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24388" y="4877856"/>
            <a:ext cx="4214812" cy="185607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 fontScale="92500" lnSpcReduction="10000"/>
          </a:bodyPr>
          <a:lstStyle>
            <a:lvl1pPr marL="228600" indent="-228600" algn="l" defTabSz="457200" rtl="0" eaLnBrk="1" latinLnBrk="0" hangingPunct="1">
              <a:spcBef>
                <a:spcPct val="0"/>
              </a:spcBef>
              <a:buNone/>
              <a:defRPr sz="3600" b="0" i="0" u="none" kern="1200" cap="none">
                <a:solidFill>
                  <a:schemeClr val="bg1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3000" dirty="0" smtClean="0">
                <a:solidFill>
                  <a:schemeClr val="accent1"/>
                </a:solidFill>
              </a:rPr>
              <a:t>Lisa Gerhardt</a:t>
            </a:r>
          </a:p>
          <a:p>
            <a:r>
              <a:rPr lang="en-US" sz="3000" dirty="0" smtClean="0">
                <a:solidFill>
                  <a:schemeClr val="accent1"/>
                </a:solidFill>
              </a:rPr>
              <a:t>Jeff Porter</a:t>
            </a:r>
          </a:p>
          <a:p>
            <a:r>
              <a:rPr lang="en-US" sz="3000" dirty="0" smtClean="0">
                <a:solidFill>
                  <a:schemeClr val="accent1"/>
                </a:solidFill>
              </a:rPr>
              <a:t>Nick </a:t>
            </a:r>
            <a:r>
              <a:rPr lang="en-US" sz="3000" dirty="0" err="1" smtClean="0">
                <a:solidFill>
                  <a:schemeClr val="accent1"/>
                </a:solidFill>
              </a:rPr>
              <a:t>Balthaser</a:t>
            </a:r>
            <a:endParaRPr lang="en-US" sz="3000" dirty="0" smtClean="0">
              <a:solidFill>
                <a:schemeClr val="accent1"/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HPSS User Forum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September 1, 2016</a:t>
            </a: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and Task Administration: Globus Console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42" y="1100666"/>
            <a:ext cx="8656658" cy="5633264"/>
          </a:xfrm>
        </p:spPr>
        <p:txBody>
          <a:bodyPr/>
          <a:lstStyle/>
          <a:p>
            <a:r>
              <a:rPr lang="en-US" sz="1600" dirty="0" smtClean="0"/>
              <a:t>Globus provides friendly web interface for task management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10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1458559"/>
            <a:ext cx="6633633" cy="526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Facility Defense: Use Globus API to Automatically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Script queries Globus API to get number of failures per transfer</a:t>
            </a:r>
          </a:p>
          <a:p>
            <a:r>
              <a:rPr lang="en-US" dirty="0" smtClean="0"/>
              <a:t>If over threshold, uses Globus Administrator powers to pause transfer</a:t>
            </a:r>
          </a:p>
          <a:p>
            <a:r>
              <a:rPr lang="en-US" dirty="0" smtClean="0"/>
              <a:t>Gets NERSC user name from API and automatically opens a ticket so user can investigate the problem</a:t>
            </a:r>
          </a:p>
          <a:p>
            <a:pPr lvl="1"/>
            <a:r>
              <a:rPr lang="en-US" dirty="0" smtClean="0"/>
              <a:t>Still working on this last bit, Globus just implemented this functionality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11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2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3: Don’t Cross the Streams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Internal transfers via Globus to HPSS a factor of 2 – 5 slower than using </a:t>
            </a:r>
            <a:r>
              <a:rPr lang="en-US" dirty="0" err="1" smtClean="0"/>
              <a:t>hsi</a:t>
            </a:r>
            <a:r>
              <a:rPr lang="en-US" dirty="0" smtClean="0"/>
              <a:t> / </a:t>
            </a:r>
            <a:r>
              <a:rPr lang="en-US" dirty="0" err="1" smtClean="0"/>
              <a:t>htar</a:t>
            </a:r>
            <a:r>
              <a:rPr lang="en-US" dirty="0" smtClean="0"/>
              <a:t> to transfer</a:t>
            </a:r>
          </a:p>
          <a:p>
            <a:pPr lvl="1"/>
            <a:r>
              <a:rPr lang="en-US" dirty="0" smtClean="0"/>
              <a:t>Reason for this not well understood</a:t>
            </a:r>
          </a:p>
          <a:p>
            <a:pPr lvl="1"/>
            <a:r>
              <a:rPr lang="en-US" dirty="0" smtClean="0"/>
              <a:t>Expect some slow down for the DSI layer to translate from </a:t>
            </a:r>
            <a:r>
              <a:rPr lang="en-US" dirty="0" err="1" smtClean="0"/>
              <a:t>gridFTP</a:t>
            </a:r>
            <a:r>
              <a:rPr lang="en-US" dirty="0" smtClean="0"/>
              <a:t> to HPSS, but not a factor of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12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9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Two-Factor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large data transfers into HPSS, use Globus to transfer to intermediate spinning disk at NERSC</a:t>
            </a:r>
          </a:p>
          <a:p>
            <a:r>
              <a:rPr lang="en-US" dirty="0" smtClean="0"/>
              <a:t>Once there use </a:t>
            </a:r>
            <a:r>
              <a:rPr lang="en-US" dirty="0" err="1" smtClean="0"/>
              <a:t>hsi</a:t>
            </a:r>
            <a:r>
              <a:rPr lang="en-US" dirty="0" smtClean="0"/>
              <a:t> / </a:t>
            </a:r>
            <a:r>
              <a:rPr lang="en-US" dirty="0" err="1" smtClean="0"/>
              <a:t>htar</a:t>
            </a:r>
            <a:r>
              <a:rPr lang="en-US" dirty="0" smtClean="0"/>
              <a:t> to put data into HPSS</a:t>
            </a:r>
          </a:p>
          <a:p>
            <a:r>
              <a:rPr lang="en-US" dirty="0" smtClean="0"/>
              <a:t>Fastest, but very inconvenient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13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5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and HPSS Will Be Crucial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term data retention is becoming a must for scientists</a:t>
            </a:r>
          </a:p>
          <a:p>
            <a:r>
              <a:rPr lang="en-US" dirty="0" smtClean="0"/>
              <a:t>The need for a smooth connection between HPSS and Globus will be crucial</a:t>
            </a:r>
          </a:p>
          <a:p>
            <a:r>
              <a:rPr lang="en-US" dirty="0" smtClean="0"/>
              <a:t>Fruitful collaboration </a:t>
            </a:r>
            <a:r>
              <a:rPr lang="en-US" dirty="0"/>
              <a:t>with Globus to develop and improve the Globus / HPSS </a:t>
            </a:r>
            <a:r>
              <a:rPr lang="en-US" dirty="0" smtClean="0"/>
              <a:t>interface, hope it can continue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14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0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NERSC is the Production HPC &amp; Data Facility for DOE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82" y="2063528"/>
            <a:ext cx="2592659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781" y="3465277"/>
            <a:ext cx="259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Biological and Environmental Systems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527" y="2063528"/>
            <a:ext cx="2428155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9131" y="3465277"/>
            <a:ext cx="236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Applied Math, Exascale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868" y="2063528"/>
            <a:ext cx="2450097" cy="137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24428" y="3435128"/>
            <a:ext cx="2216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Materials, Chemistry, </a:t>
            </a:r>
          </a:p>
          <a:p>
            <a:r>
              <a:rPr lang="en-US" dirty="0" smtClean="0"/>
              <a:t>Geophysics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31" y="4106084"/>
            <a:ext cx="2444438" cy="137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7231" y="5477684"/>
            <a:ext cx="259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Physics, Astrophysics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6588" y="1202271"/>
            <a:ext cx="2994792" cy="6494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Largest funder of physical science research in U.S. </a:t>
            </a:r>
          </a:p>
        </p:txBody>
      </p:sp>
      <p:pic>
        <p:nvPicPr>
          <p:cNvPr id="16" name="Picture 15" descr="RGB_Color-Seal_Green-Mark_SC_Horizontal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62" y="1202271"/>
            <a:ext cx="3869018" cy="649442"/>
          </a:xfrm>
          <a:prstGeom prst="rect">
            <a:avLst/>
          </a:prstGeom>
        </p:spPr>
      </p:pic>
      <p:pic>
        <p:nvPicPr>
          <p:cNvPr id="17" name="Picture 16" descr="NP-Image-Only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756" y="4106084"/>
            <a:ext cx="2443767" cy="1371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71756" y="5477684"/>
            <a:ext cx="259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Nuclear Physics</a:t>
            </a:r>
          </a:p>
        </p:txBody>
      </p:sp>
      <p:pic>
        <p:nvPicPr>
          <p:cNvPr id="19" name="Picture 18" descr="FES-Cover-Only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097" y="4106084"/>
            <a:ext cx="2645664" cy="1371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51097" y="5477684"/>
            <a:ext cx="259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Fusion Energy,</a:t>
            </a:r>
          </a:p>
          <a:p>
            <a:r>
              <a:rPr lang="en-US" dirty="0" smtClean="0"/>
              <a:t>Plasma Physics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2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ent Arrow 50"/>
          <p:cNvSpPr/>
          <p:nvPr/>
        </p:nvSpPr>
        <p:spPr>
          <a:xfrm rot="5400000" flipV="1">
            <a:off x="3677800" y="2585281"/>
            <a:ext cx="3247946" cy="1437155"/>
          </a:xfrm>
          <a:prstGeom prst="bentArrow">
            <a:avLst>
              <a:gd name="adj1" fmla="val 25000"/>
              <a:gd name="adj2" fmla="val 4215"/>
              <a:gd name="adj3" fmla="val 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Bent Arrow 49"/>
          <p:cNvSpPr/>
          <p:nvPr/>
        </p:nvSpPr>
        <p:spPr>
          <a:xfrm rot="5400000" flipV="1">
            <a:off x="4049211" y="3297966"/>
            <a:ext cx="2569765" cy="1078486"/>
          </a:xfrm>
          <a:prstGeom prst="bentArrow">
            <a:avLst>
              <a:gd name="adj1" fmla="val 25000"/>
              <a:gd name="adj2" fmla="val 5035"/>
              <a:gd name="adj3" fmla="val 2500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Bent Arrow 47"/>
          <p:cNvSpPr/>
          <p:nvPr/>
        </p:nvSpPr>
        <p:spPr>
          <a:xfrm rot="5400000" flipV="1">
            <a:off x="4603559" y="3768403"/>
            <a:ext cx="1657636" cy="868014"/>
          </a:xfrm>
          <a:prstGeom prst="bentArrow">
            <a:avLst>
              <a:gd name="adj1" fmla="val 25000"/>
              <a:gd name="adj2" fmla="val 5615"/>
              <a:gd name="adj3" fmla="val 2500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Bent Arrow 48"/>
          <p:cNvSpPr/>
          <p:nvPr/>
        </p:nvSpPr>
        <p:spPr>
          <a:xfrm rot="5400000" flipV="1">
            <a:off x="5181452" y="4154833"/>
            <a:ext cx="848739" cy="872979"/>
          </a:xfrm>
          <a:prstGeom prst="bentArrow">
            <a:avLst>
              <a:gd name="adj1" fmla="val 25000"/>
              <a:gd name="adj2" fmla="val 5744"/>
              <a:gd name="adj3" fmla="val 2500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70984" y="3655336"/>
            <a:ext cx="369609" cy="112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5345814" y="5918936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5345814" y="5554332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5345814" y="5183626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249419" y="5031227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257438" y="5918935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Bent Arrow 68"/>
          <p:cNvSpPr/>
          <p:nvPr/>
        </p:nvSpPr>
        <p:spPr>
          <a:xfrm rot="5400000">
            <a:off x="3265231" y="4030850"/>
            <a:ext cx="960861" cy="1008823"/>
          </a:xfrm>
          <a:prstGeom prst="bentArrow">
            <a:avLst>
              <a:gd name="adj1" fmla="val 25000"/>
              <a:gd name="adj2" fmla="val 4455"/>
              <a:gd name="adj3" fmla="val 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311113"/>
            <a:ext cx="6780933" cy="507740"/>
          </a:xfrm>
        </p:spPr>
        <p:txBody>
          <a:bodyPr/>
          <a:lstStyle/>
          <a:p>
            <a:r>
              <a:rPr lang="en-US" dirty="0" smtClean="0"/>
              <a:t>NERSC - 2016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772652" y="4890832"/>
            <a:ext cx="2897866" cy="1335355"/>
            <a:chOff x="5772652" y="4890832"/>
            <a:chExt cx="2897866" cy="1335355"/>
          </a:xfrm>
        </p:grpSpPr>
        <p:graphicFrame>
          <p:nvGraphicFramePr>
            <p:cNvPr id="9" name="Diagram 8"/>
            <p:cNvGraphicFramePr/>
            <p:nvPr>
              <p:extLst>
                <p:ext uri="{D42A27DB-BD31-4B8C-83A1-F6EECF244321}">
                  <p14:modId xmlns:p14="http://schemas.microsoft.com/office/powerpoint/2010/main" val="1575621233"/>
                </p:ext>
              </p:extLst>
            </p:nvPr>
          </p:nvGraphicFramePr>
          <p:xfrm>
            <a:off x="5772652" y="4890832"/>
            <a:ext cx="2897866" cy="13326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3" name="Rectangle 22"/>
            <p:cNvSpPr/>
            <p:nvPr/>
          </p:nvSpPr>
          <p:spPr>
            <a:xfrm>
              <a:off x="5862203" y="4982381"/>
              <a:ext cx="10027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</a:rPr>
                <a:t>2 x 10 Gb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810207" y="5375643"/>
              <a:ext cx="11061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chemeClr val="bg1"/>
                  </a:solidFill>
                </a:rPr>
                <a:t>1 </a:t>
              </a:r>
              <a:r>
                <a:rPr lang="en-US" sz="1600" b="1" i="1" dirty="0">
                  <a:solidFill>
                    <a:schemeClr val="bg1"/>
                  </a:solidFill>
                </a:rPr>
                <a:t>x 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100 </a:t>
              </a:r>
              <a:r>
                <a:rPr lang="en-US" sz="1600" b="1" i="1" dirty="0">
                  <a:solidFill>
                    <a:schemeClr val="bg1"/>
                  </a:solidFill>
                </a:rPr>
                <a:t>Gb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800032" y="5764522"/>
              <a:ext cx="12875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Software Defined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 Networking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8968" y="4643735"/>
            <a:ext cx="3119301" cy="1605978"/>
            <a:chOff x="218968" y="4643735"/>
            <a:chExt cx="3119301" cy="1605978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566101892"/>
                </p:ext>
              </p:extLst>
            </p:nvPr>
          </p:nvGraphicFramePr>
          <p:xfrm>
            <a:off x="246984" y="4643735"/>
            <a:ext cx="3019554" cy="8194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53" name="Diagram 52"/>
            <p:cNvGraphicFramePr/>
            <p:nvPr>
              <p:extLst>
                <p:ext uri="{D42A27DB-BD31-4B8C-83A1-F6EECF244321}">
                  <p14:modId xmlns:p14="http://schemas.microsoft.com/office/powerpoint/2010/main" val="1849014111"/>
                </p:ext>
              </p:extLst>
            </p:nvPr>
          </p:nvGraphicFramePr>
          <p:xfrm>
            <a:off x="293760" y="5636228"/>
            <a:ext cx="2981536" cy="6134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pSp>
          <p:nvGrpSpPr>
            <p:cNvPr id="10" name="Group 9"/>
            <p:cNvGrpSpPr/>
            <p:nvPr/>
          </p:nvGrpSpPr>
          <p:grpSpPr>
            <a:xfrm>
              <a:off x="218968" y="4769618"/>
              <a:ext cx="3119301" cy="1435234"/>
              <a:chOff x="218968" y="4769618"/>
              <a:chExt cx="3119301" cy="143523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47375" y="4769618"/>
                <a:ext cx="26083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Data-Intensive Systems</a:t>
                </a:r>
                <a:endParaRPr lang="en-US" sz="14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</a:rPr>
                  <a:t>PDSF, </a:t>
                </a:r>
                <a:r>
                  <a:rPr lang="en-US" sz="1400" b="1" i="1" dirty="0" err="1" smtClean="0">
                    <a:solidFill>
                      <a:schemeClr val="bg1"/>
                    </a:solidFill>
                  </a:rPr>
                  <a:t>JGI,KBASE,Materials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18968" y="5681632"/>
                <a:ext cx="31193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Data Transfer Nodes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Adv. Arch. </a:t>
                </a:r>
                <a:r>
                  <a:rPr lang="en-US" sz="1400" b="1" dirty="0" err="1" smtClean="0">
                    <a:solidFill>
                      <a:schemeClr val="bg1"/>
                    </a:solidFill>
                  </a:rPr>
                  <a:t>Testbeds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   Science Gateways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042365" y="1219200"/>
            <a:ext cx="3838401" cy="3495217"/>
            <a:chOff x="5042365" y="1235479"/>
            <a:chExt cx="3838401" cy="3495217"/>
          </a:xfrm>
        </p:grpSpPr>
        <p:graphicFrame>
          <p:nvGraphicFramePr>
            <p:cNvPr id="11" name="Diagram 10"/>
            <p:cNvGraphicFramePr/>
            <p:nvPr>
              <p:extLst>
                <p:ext uri="{D42A27DB-BD31-4B8C-83A1-F6EECF244321}">
                  <p14:modId xmlns:p14="http://schemas.microsoft.com/office/powerpoint/2010/main" val="3630354119"/>
                </p:ext>
              </p:extLst>
            </p:nvPr>
          </p:nvGraphicFramePr>
          <p:xfrm>
            <a:off x="5781411" y="1235479"/>
            <a:ext cx="3023922" cy="34952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  <p:sp>
          <p:nvSpPr>
            <p:cNvPr id="27" name="Can 26"/>
            <p:cNvSpPr/>
            <p:nvPr/>
          </p:nvSpPr>
          <p:spPr>
            <a:xfrm>
              <a:off x="5950809" y="1423750"/>
              <a:ext cx="868312" cy="607265"/>
            </a:xfrm>
            <a:prstGeom prst="ca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/project 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64966" y="1359307"/>
              <a:ext cx="173340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7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PB</a:t>
              </a:r>
              <a:endParaRPr lang="en-US" sz="1600" b="1" i="1" dirty="0">
                <a:solidFill>
                  <a:schemeClr val="bg1"/>
                </a:solidFill>
              </a:endParaRP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DDN SFA12KE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Can 28"/>
            <p:cNvSpPr/>
            <p:nvPr/>
          </p:nvSpPr>
          <p:spPr>
            <a:xfrm>
              <a:off x="6006509" y="3032346"/>
              <a:ext cx="868312" cy="607265"/>
            </a:xfrm>
            <a:prstGeom prst="ca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/home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76610" y="3025259"/>
              <a:ext cx="20041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chemeClr val="bg1"/>
                  </a:solidFill>
                </a:rPr>
                <a:t>270 TB</a:t>
              </a:r>
            </a:p>
            <a:p>
              <a:r>
                <a:rPr lang="en-US" sz="1600" b="1" i="1" dirty="0" err="1" smtClean="0">
                  <a:solidFill>
                    <a:schemeClr val="bg1"/>
                  </a:solidFill>
                </a:rPr>
                <a:t>NetApp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 EF560/E5500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19121" y="3653478"/>
              <a:ext cx="18062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chemeClr val="bg1"/>
                  </a:solidFill>
                </a:rPr>
                <a:t>115 PB stored, 240 PB capacity, 40 years of community data</a:t>
              </a:r>
            </a:p>
          </p:txBody>
        </p:sp>
        <p:sp>
          <p:nvSpPr>
            <p:cNvPr id="32" name="Sequential Access Storage 31"/>
            <p:cNvSpPr/>
            <p:nvPr/>
          </p:nvSpPr>
          <p:spPr>
            <a:xfrm>
              <a:off x="5958658" y="3783722"/>
              <a:ext cx="897533" cy="694550"/>
            </a:xfrm>
            <a:prstGeom prst="flowChartMagneticTape">
              <a:avLst/>
            </a:prstGeom>
            <a:gradFill>
              <a:gsLst>
                <a:gs pos="0">
                  <a:srgbClr val="4FA556"/>
                </a:gs>
                <a:gs pos="100000">
                  <a:srgbClr val="A6F4AA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HPSS</a:t>
              </a:r>
              <a:endParaRPr lang="en-US" sz="16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42365" y="1387879"/>
              <a:ext cx="661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/>
                <a:t>136 GB/s</a:t>
              </a:r>
              <a:endParaRPr lang="en-US" sz="1000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107883" y="2302279"/>
              <a:ext cx="595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/>
                <a:t>34 GB/s</a:t>
              </a:r>
              <a:endParaRPr lang="en-US" sz="1000" i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07883" y="3140479"/>
              <a:ext cx="595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5</a:t>
              </a:r>
              <a:r>
                <a:rPr lang="en-US" sz="1000" i="1" dirty="0" smtClean="0"/>
                <a:t> GB/s</a:t>
              </a:r>
              <a:endParaRPr lang="en-US" sz="1000" i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21796" y="3986805"/>
              <a:ext cx="595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/>
                <a:t>16 GB/s</a:t>
              </a:r>
              <a:endParaRPr lang="en-US" sz="1000" i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38383" y="2877840"/>
            <a:ext cx="4032511" cy="1627483"/>
            <a:chOff x="238383" y="2877840"/>
            <a:chExt cx="4032511" cy="1627483"/>
          </a:xfrm>
        </p:grpSpPr>
        <p:sp>
          <p:nvSpPr>
            <p:cNvPr id="38" name="Rectangle 37"/>
            <p:cNvSpPr/>
            <p:nvPr/>
          </p:nvSpPr>
          <p:spPr>
            <a:xfrm>
              <a:off x="3236142" y="3156857"/>
              <a:ext cx="369609" cy="1121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8383" y="2877840"/>
              <a:ext cx="4032511" cy="1627483"/>
              <a:chOff x="238383" y="2877840"/>
              <a:chExt cx="4032511" cy="162748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276600" y="4178885"/>
                <a:ext cx="8216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smtClean="0"/>
                  <a:t>32x </a:t>
                </a:r>
                <a:r>
                  <a:rPr lang="en-US" sz="1000" i="1" dirty="0"/>
                  <a:t>F</a:t>
                </a:r>
                <a:r>
                  <a:rPr lang="en-US" sz="1000" i="1" dirty="0" smtClean="0"/>
                  <a:t>DR </a:t>
                </a:r>
                <a:r>
                  <a:rPr lang="en-US" sz="1000" i="1" dirty="0"/>
                  <a:t>IB</a:t>
                </a:r>
              </a:p>
            </p:txBody>
          </p:sp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3916437844"/>
                  </p:ext>
                </p:extLst>
              </p:nvPr>
            </p:nvGraphicFramePr>
            <p:xfrm>
              <a:off x="238383" y="2895600"/>
              <a:ext cx="3036913" cy="16097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3" r:lo="rId24" r:qs="rId25" r:cs="rId26"/>
              </a:graphicData>
            </a:graphic>
          </p:graphicFrame>
          <p:sp>
            <p:nvSpPr>
              <p:cNvPr id="35" name="Can 34"/>
              <p:cNvSpPr/>
              <p:nvPr/>
            </p:nvSpPr>
            <p:spPr>
              <a:xfrm>
                <a:off x="3467218" y="2877840"/>
                <a:ext cx="803676" cy="435041"/>
              </a:xfrm>
              <a:prstGeom prst="can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i="1" dirty="0" smtClean="0">
                    <a:solidFill>
                      <a:schemeClr val="tx1"/>
                    </a:solidFill>
                  </a:rPr>
                  <a:t>28 PB Local Scratch</a:t>
                </a:r>
                <a:endParaRPr lang="en-US" sz="900" b="1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900" b="1" i="1" dirty="0" smtClean="0">
                    <a:solidFill>
                      <a:schemeClr val="tx1"/>
                    </a:solidFill>
                  </a:rPr>
                  <a:t>&gt;700 </a:t>
                </a:r>
                <a:r>
                  <a:rPr lang="en-US" sz="900" b="1" i="1" dirty="0">
                    <a:solidFill>
                      <a:schemeClr val="tx1"/>
                    </a:solidFill>
                  </a:rPr>
                  <a:t>GB/s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98539" y="2905134"/>
                <a:ext cx="26072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</a:rPr>
                  <a:t>Cori: Cray XC-40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93760" y="4123439"/>
                <a:ext cx="28772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i="1" dirty="0" smtClean="0">
                    <a:solidFill>
                      <a:schemeClr val="bg1"/>
                    </a:solidFill>
                  </a:rPr>
                  <a:t>Ph1: 1630 nodes, 2.3GHz Intel “</a:t>
                </a:r>
                <a:r>
                  <a:rPr lang="en-US" sz="800" b="1" i="1" dirty="0" err="1" smtClean="0">
                    <a:solidFill>
                      <a:schemeClr val="bg1"/>
                    </a:solidFill>
                  </a:rPr>
                  <a:t>Haswell</a:t>
                </a:r>
                <a:r>
                  <a:rPr lang="en-US" sz="800" b="1" i="1" dirty="0" smtClean="0">
                    <a:solidFill>
                      <a:schemeClr val="bg1"/>
                    </a:solidFill>
                  </a:rPr>
                  <a:t>” Cores, 203TB RAM</a:t>
                </a:r>
              </a:p>
              <a:p>
                <a:pPr algn="ctr"/>
                <a:r>
                  <a:rPr lang="en-US" sz="800" b="1" i="1" dirty="0" smtClean="0">
                    <a:solidFill>
                      <a:schemeClr val="bg1"/>
                    </a:solidFill>
                  </a:rPr>
                  <a:t>Ph2: &gt;9300 nodes, &gt;60cores, 16GB HBM, 96GB DDR per node</a:t>
                </a:r>
                <a:endParaRPr lang="en-US" sz="800" b="1" i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16656" y="6352526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3</a:t>
            </a:fld>
            <a:r>
              <a:rPr lang="en-US" dirty="0" smtClean="0"/>
              <a:t> -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80648" y="1187884"/>
            <a:ext cx="4262752" cy="1605494"/>
            <a:chOff x="80648" y="1187884"/>
            <a:chExt cx="4262752" cy="1605494"/>
          </a:xfrm>
        </p:grpSpPr>
        <p:sp>
          <p:nvSpPr>
            <p:cNvPr id="60" name="Rectangle 59"/>
            <p:cNvSpPr/>
            <p:nvPr/>
          </p:nvSpPr>
          <p:spPr>
            <a:xfrm>
              <a:off x="3233160" y="1676400"/>
              <a:ext cx="342638" cy="1121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0648" y="1187884"/>
              <a:ext cx="4262752" cy="1605494"/>
              <a:chOff x="80648" y="1187884"/>
              <a:chExt cx="4262752" cy="1605494"/>
            </a:xfrm>
          </p:grpSpPr>
          <p:graphicFrame>
            <p:nvGraphicFramePr>
              <p:cNvPr id="6" name="Diagram 5"/>
              <p:cNvGraphicFramePr/>
              <p:nvPr>
                <p:extLst>
                  <p:ext uri="{D42A27DB-BD31-4B8C-83A1-F6EECF244321}">
                    <p14:modId xmlns:p14="http://schemas.microsoft.com/office/powerpoint/2010/main" val="174011409"/>
                  </p:ext>
                </p:extLst>
              </p:nvPr>
            </p:nvGraphicFramePr>
            <p:xfrm>
              <a:off x="251589" y="1211311"/>
              <a:ext cx="3019395" cy="15820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8" r:lo="rId29" r:qs="rId30" r:cs="rId31"/>
              </a:graphicData>
            </a:graphic>
          </p:graphicFrame>
          <p:sp>
            <p:nvSpPr>
              <p:cNvPr id="37" name="Can 36"/>
              <p:cNvSpPr/>
              <p:nvPr/>
            </p:nvSpPr>
            <p:spPr>
              <a:xfrm>
                <a:off x="3463524" y="1371601"/>
                <a:ext cx="879876" cy="645540"/>
              </a:xfrm>
              <a:prstGeom prst="can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i="1" dirty="0" smtClean="0">
                    <a:solidFill>
                      <a:schemeClr val="tx1"/>
                    </a:solidFill>
                  </a:rPr>
                  <a:t>7.6 </a:t>
                </a:r>
                <a:r>
                  <a:rPr lang="en-US" sz="1100" b="1" i="1" dirty="0">
                    <a:solidFill>
                      <a:schemeClr val="tx1"/>
                    </a:solidFill>
                  </a:rPr>
                  <a:t>PB Local </a:t>
                </a:r>
                <a:r>
                  <a:rPr lang="en-US" sz="1100" b="1" i="1" dirty="0" smtClean="0">
                    <a:solidFill>
                      <a:schemeClr val="tx1"/>
                    </a:solidFill>
                  </a:rPr>
                  <a:t>Scratch</a:t>
                </a:r>
                <a:endParaRPr lang="en-US" sz="1100" b="1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100" b="1" i="1" dirty="0" smtClean="0">
                    <a:solidFill>
                      <a:schemeClr val="tx1"/>
                    </a:solidFill>
                  </a:rPr>
                  <a:t>163 </a:t>
                </a:r>
                <a:r>
                  <a:rPr lang="en-US" sz="1100" b="1" i="1" dirty="0">
                    <a:solidFill>
                      <a:schemeClr val="tx1"/>
                    </a:solidFill>
                  </a:rPr>
                  <a:t>GB/s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386203" y="2286000"/>
                <a:ext cx="7955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smtClean="0"/>
                  <a:t>16x FDR IB</a:t>
                </a:r>
                <a:endParaRPr lang="en-US" sz="1000" i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7751" y="1187884"/>
                <a:ext cx="22912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</a:rPr>
                  <a:t>Edison: Cray XC-30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400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0648" y="2511623"/>
                <a:ext cx="31241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i="1" dirty="0" smtClean="0">
                    <a:solidFill>
                      <a:schemeClr val="bg1"/>
                    </a:solidFill>
                  </a:rPr>
                  <a:t>5,576 nodes, 133K, 2.4GHz Intel “</a:t>
                </a:r>
                <a:r>
                  <a:rPr lang="en-US" sz="800" b="1" i="1" dirty="0" err="1" smtClean="0">
                    <a:solidFill>
                      <a:schemeClr val="bg1"/>
                    </a:solidFill>
                  </a:rPr>
                  <a:t>IvyBridge</a:t>
                </a:r>
                <a:r>
                  <a:rPr lang="en-US" sz="800" b="1" i="1" dirty="0" smtClean="0">
                    <a:solidFill>
                      <a:schemeClr val="bg1"/>
                    </a:solidFill>
                  </a:rPr>
                  <a:t>” Cores, 357TB RAM</a:t>
                </a:r>
                <a:endParaRPr lang="en-US" sz="800" b="1" i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3" name="Picture 62" descr="Edison-p2-small.jpg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39" y="1488262"/>
                <a:ext cx="2425929" cy="946719"/>
              </a:xfrm>
              <a:prstGeom prst="rect">
                <a:avLst/>
              </a:prstGeom>
            </p:spPr>
          </p:pic>
        </p:grpSp>
      </p:grpSp>
      <p:sp>
        <p:nvSpPr>
          <p:cNvPr id="21" name="Bent Arrow 20"/>
          <p:cNvSpPr/>
          <p:nvPr/>
        </p:nvSpPr>
        <p:spPr>
          <a:xfrm rot="5400000">
            <a:off x="2490767" y="2907617"/>
            <a:ext cx="2747759" cy="1260112"/>
          </a:xfrm>
          <a:prstGeom prst="bentArrow">
            <a:avLst>
              <a:gd name="adj1" fmla="val 25000"/>
              <a:gd name="adj2" fmla="val 4455"/>
              <a:gd name="adj3" fmla="val 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4118910219"/>
              </p:ext>
            </p:extLst>
          </p:nvPr>
        </p:nvGraphicFramePr>
        <p:xfrm>
          <a:off x="3599946" y="4848277"/>
          <a:ext cx="1906582" cy="142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pic>
        <p:nvPicPr>
          <p:cNvPr id="73" name="Picture 72" descr="Cori-Ph1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4" y="3254441"/>
            <a:ext cx="2614290" cy="821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61259" y="4818264"/>
            <a:ext cx="1812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Ethernet &amp;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IB Fabric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Science Friendly </a:t>
            </a:r>
            <a:r>
              <a:rPr lang="en-US" sz="1200" i="1" dirty="0" smtClean="0">
                <a:solidFill>
                  <a:schemeClr val="bg1"/>
                </a:solidFill>
              </a:rPr>
              <a:t>Security</a:t>
            </a:r>
          </a:p>
          <a:p>
            <a:pPr algn="ctr"/>
            <a:r>
              <a:rPr lang="en-US" sz="1200" i="1" dirty="0" smtClean="0">
                <a:solidFill>
                  <a:schemeClr val="bg1"/>
                </a:solidFill>
              </a:rPr>
              <a:t>Production Monitoring</a:t>
            </a:r>
            <a:endParaRPr lang="en-US" sz="1200" i="1" dirty="0">
              <a:solidFill>
                <a:schemeClr val="bg1"/>
              </a:solidFill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Power </a:t>
            </a:r>
            <a:r>
              <a:rPr lang="en-US" sz="1200" i="1" dirty="0" smtClean="0">
                <a:solidFill>
                  <a:schemeClr val="bg1"/>
                </a:solidFill>
              </a:rPr>
              <a:t>Efficiency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WAN</a:t>
            </a:r>
          </a:p>
          <a:p>
            <a:pPr algn="ctr"/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66" name="Can 65"/>
          <p:cNvSpPr/>
          <p:nvPr/>
        </p:nvSpPr>
        <p:spPr>
          <a:xfrm>
            <a:off x="3446397" y="3419678"/>
            <a:ext cx="803676" cy="435041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i="1" dirty="0" smtClean="0">
                <a:solidFill>
                  <a:schemeClr val="tx1"/>
                </a:solidFill>
              </a:rPr>
              <a:t>2PB “</a:t>
            </a:r>
            <a:r>
              <a:rPr lang="en-US" sz="800" b="1" i="1" dirty="0" err="1" smtClean="0">
                <a:solidFill>
                  <a:schemeClr val="tx1"/>
                </a:solidFill>
              </a:rPr>
              <a:t>DataWarp</a:t>
            </a:r>
            <a:r>
              <a:rPr lang="en-US" sz="800" b="1" i="1" dirty="0" smtClean="0">
                <a:solidFill>
                  <a:schemeClr val="tx1"/>
                </a:solidFill>
              </a:rPr>
              <a:t>”   I/O </a:t>
            </a:r>
            <a:r>
              <a:rPr lang="en-US" sz="800" b="1" i="1" dirty="0" err="1" smtClean="0">
                <a:solidFill>
                  <a:schemeClr val="tx1"/>
                </a:solidFill>
              </a:rPr>
              <a:t>Accl</a:t>
            </a:r>
            <a:r>
              <a:rPr lang="en-US" sz="800" b="1" i="1" dirty="0" smtClean="0">
                <a:solidFill>
                  <a:schemeClr val="tx1"/>
                </a:solidFill>
              </a:rPr>
              <a:t>. Layer</a:t>
            </a:r>
            <a:endParaRPr lang="en-US" sz="800" b="1" i="1" dirty="0">
              <a:solidFill>
                <a:schemeClr val="tx1"/>
              </a:solidFill>
            </a:endParaRPr>
          </a:p>
          <a:p>
            <a:pPr algn="ctr"/>
            <a:r>
              <a:rPr lang="en-US" sz="800" b="1" i="1" dirty="0" smtClean="0">
                <a:solidFill>
                  <a:schemeClr val="tx1"/>
                </a:solidFill>
              </a:rPr>
              <a:t>&gt;1.5 </a:t>
            </a:r>
            <a:r>
              <a:rPr lang="en-US" sz="800" b="1" i="1" dirty="0">
                <a:solidFill>
                  <a:schemeClr val="tx1"/>
                </a:solidFill>
              </a:rPr>
              <a:t>T</a:t>
            </a:r>
            <a:r>
              <a:rPr lang="en-US" sz="800" b="1" i="1" dirty="0" smtClean="0">
                <a:solidFill>
                  <a:schemeClr val="tx1"/>
                </a:solidFill>
              </a:rPr>
              <a:t>B</a:t>
            </a:r>
            <a:r>
              <a:rPr lang="en-US" sz="800" b="1" i="1" dirty="0">
                <a:solidFill>
                  <a:schemeClr val="tx1"/>
                </a:solidFill>
              </a:rPr>
              <a:t>/s</a:t>
            </a:r>
          </a:p>
        </p:txBody>
      </p:sp>
      <p:sp>
        <p:nvSpPr>
          <p:cNvPr id="74" name="Can 73"/>
          <p:cNvSpPr/>
          <p:nvPr/>
        </p:nvSpPr>
        <p:spPr>
          <a:xfrm>
            <a:off x="5873337" y="2119802"/>
            <a:ext cx="982854" cy="607265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Sponsored Storage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876610" y="2118177"/>
            <a:ext cx="17334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</a:rPr>
              <a:t>2.4 PB</a:t>
            </a:r>
            <a:endParaRPr lang="en-US" sz="1600" b="1" i="1" dirty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DDN SFA12KE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41250" y="4638374"/>
            <a:ext cx="821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14x QDR IB</a:t>
            </a:r>
            <a:endParaRPr lang="en-US" sz="1000" i="1" dirty="0"/>
          </a:p>
        </p:txBody>
      </p:sp>
      <p:pic>
        <p:nvPicPr>
          <p:cNvPr id="77" name="Picture 76" descr="ESnet_logo.jpe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55" y="5292838"/>
            <a:ext cx="1456470" cy="4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4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HPSS Archive at NERSC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399"/>
            <a:ext cx="5298757" cy="507340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n-US" dirty="0">
                <a:solidFill>
                  <a:srgbClr val="0C1527"/>
                </a:solidFill>
              </a:rPr>
              <a:t>The NERSC </a:t>
            </a:r>
            <a:r>
              <a:rPr lang="en-US" dirty="0" smtClean="0">
                <a:solidFill>
                  <a:srgbClr val="0C1527"/>
                </a:solidFill>
              </a:rPr>
              <a:t>HPSS archive </a:t>
            </a:r>
            <a:r>
              <a:rPr lang="en-US" dirty="0">
                <a:solidFill>
                  <a:srgbClr val="0C1527"/>
                </a:solidFill>
              </a:rPr>
              <a:t>is a Hierarchical Storage Management system (HSM</a:t>
            </a:r>
            <a:r>
              <a:rPr lang="en-US" dirty="0" smtClean="0">
                <a:solidFill>
                  <a:srgbClr val="0C1527"/>
                </a:solidFill>
              </a:rPr>
              <a:t>) that has been at NERSC since 1998</a:t>
            </a:r>
          </a:p>
          <a:p>
            <a:pPr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n-US" dirty="0" smtClean="0">
                <a:solidFill>
                  <a:srgbClr val="0C1527"/>
                </a:solidFill>
              </a:rPr>
              <a:t>Critical part of many groups data management and retention strategies</a:t>
            </a:r>
            <a:endParaRPr lang="en-US" dirty="0">
              <a:solidFill>
                <a:srgbClr val="0C1527"/>
              </a:solidFill>
            </a:endParaRPr>
          </a:p>
          <a:p>
            <a:pPr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n-US" dirty="0" smtClean="0">
                <a:solidFill>
                  <a:srgbClr val="0C1527"/>
                </a:solidFill>
              </a:rPr>
              <a:t>Currently holds 83 PB* of data</a:t>
            </a:r>
          </a:p>
          <a:p>
            <a:pPr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n-US" dirty="0" smtClean="0">
                <a:solidFill>
                  <a:srgbClr val="0C1527"/>
                </a:solidFill>
              </a:rPr>
              <a:t>Roughly 100 TB of I/O per day</a:t>
            </a:r>
          </a:p>
          <a:p>
            <a:pPr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n-US" dirty="0" smtClean="0">
                <a:solidFill>
                  <a:srgbClr val="0C1527"/>
                </a:solidFill>
              </a:rPr>
              <a:t>Average </a:t>
            </a:r>
            <a:r>
              <a:rPr lang="en-US" dirty="0" smtClean="0">
                <a:solidFill>
                  <a:srgbClr val="0C1527"/>
                </a:solidFill>
              </a:rPr>
              <a:t>126.5 </a:t>
            </a:r>
            <a:r>
              <a:rPr lang="en-US" dirty="0" smtClean="0">
                <a:solidFill>
                  <a:srgbClr val="0C1527"/>
                </a:solidFill>
              </a:rPr>
              <a:t>TB / month transferred via Globus </a:t>
            </a:r>
            <a:r>
              <a:rPr lang="en-US" dirty="0" smtClean="0">
                <a:solidFill>
                  <a:srgbClr val="0C1527"/>
                </a:solidFill>
              </a:rPr>
              <a:t>endpoint</a:t>
            </a:r>
            <a:r>
              <a:rPr lang="en-US" dirty="0">
                <a:solidFill>
                  <a:srgbClr val="0C1527"/>
                </a:solidFill>
              </a:rPr>
              <a:t> </a:t>
            </a:r>
            <a:r>
              <a:rPr lang="en-US" dirty="0" smtClean="0">
                <a:solidFill>
                  <a:srgbClr val="0C1527"/>
                </a:solidFill>
              </a:rPr>
              <a:t>(2015)</a:t>
            </a:r>
            <a:endParaRPr lang="en-US" dirty="0" smtClean="0">
              <a:solidFill>
                <a:srgbClr val="0C1527"/>
              </a:solidFill>
            </a:endParaRPr>
          </a:p>
          <a:p>
            <a:pPr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n-US" dirty="0" smtClean="0">
                <a:solidFill>
                  <a:srgbClr val="0C1527"/>
                </a:solidFill>
              </a:rPr>
              <a:t>Also use </a:t>
            </a:r>
            <a:r>
              <a:rPr lang="en-US" dirty="0" err="1" smtClean="0">
                <a:solidFill>
                  <a:srgbClr val="0C1527"/>
                </a:solidFill>
              </a:rPr>
              <a:t>hsi</a:t>
            </a:r>
            <a:r>
              <a:rPr lang="en-US" dirty="0" smtClean="0">
                <a:solidFill>
                  <a:srgbClr val="0C1527"/>
                </a:solidFill>
              </a:rPr>
              <a:t>, </a:t>
            </a:r>
            <a:r>
              <a:rPr lang="en-US" dirty="0" err="1" smtClean="0">
                <a:solidFill>
                  <a:srgbClr val="0C1527"/>
                </a:solidFill>
              </a:rPr>
              <a:t>htar</a:t>
            </a:r>
            <a:r>
              <a:rPr lang="en-US" dirty="0" smtClean="0">
                <a:solidFill>
                  <a:srgbClr val="0C1527"/>
                </a:solidFill>
              </a:rPr>
              <a:t>, </a:t>
            </a:r>
            <a:r>
              <a:rPr lang="en-US" dirty="0" err="1" smtClean="0">
                <a:solidFill>
                  <a:srgbClr val="0C1527"/>
                </a:solidFill>
              </a:rPr>
              <a:t>pftp</a:t>
            </a:r>
            <a:r>
              <a:rPr lang="en-US" dirty="0" smtClean="0">
                <a:solidFill>
                  <a:srgbClr val="0C1527"/>
                </a:solidFill>
              </a:rPr>
              <a:t> to transfer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400" dirty="0" smtClean="0"/>
              <a:t>* User system only. With Center backups 115PB across 2 HPSS systems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4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HPSS-09-ve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663931"/>
            <a:ext cx="31750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gridFTP</a:t>
            </a:r>
            <a:r>
              <a:rPr lang="en-US" dirty="0" smtClean="0"/>
              <a:t>/HPSS at NERSC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399"/>
            <a:ext cx="8229600" cy="5073405"/>
          </a:xfrm>
        </p:spPr>
        <p:txBody>
          <a:bodyPr>
            <a:normAutofit/>
          </a:bodyPr>
          <a:lstStyle/>
          <a:p>
            <a:r>
              <a:rPr lang="en-US" dirty="0" err="1"/>
              <a:t>gridFTP</a:t>
            </a:r>
            <a:r>
              <a:rPr lang="en-US" dirty="0"/>
              <a:t>/HPSS interface has been in production at NERSC since HPSS 5.</a:t>
            </a:r>
            <a:r>
              <a:rPr lang="en-US" dirty="0" smtClean="0"/>
              <a:t>x mid 2000s</a:t>
            </a:r>
            <a:endParaRPr lang="en-US" dirty="0"/>
          </a:p>
          <a:p>
            <a:pPr lvl="1"/>
            <a:r>
              <a:rPr lang="en-US" dirty="0"/>
              <a:t>HPSS 5.x pre-DSI </a:t>
            </a:r>
            <a:r>
              <a:rPr lang="en-US" dirty="0" err="1"/>
              <a:t>gridFTP</a:t>
            </a:r>
            <a:r>
              <a:rPr lang="en-US" dirty="0"/>
              <a:t> authentication code for PFTP developed in-house</a:t>
            </a:r>
          </a:p>
          <a:p>
            <a:pPr lvl="1"/>
            <a:r>
              <a:rPr lang="en-US" dirty="0"/>
              <a:t>HPSS 6.2 DSI developed at </a:t>
            </a:r>
            <a:r>
              <a:rPr lang="en-US" dirty="0" smtClean="0"/>
              <a:t>ANL</a:t>
            </a:r>
            <a:endParaRPr lang="en-US" dirty="0"/>
          </a:p>
          <a:p>
            <a:pPr lvl="2"/>
            <a:r>
              <a:rPr lang="en-US" dirty="0"/>
              <a:t>enabled at NERSC in 2009</a:t>
            </a:r>
          </a:p>
          <a:p>
            <a:pPr lvl="2"/>
            <a:r>
              <a:rPr lang="en-US" b="1" dirty="0" err="1"/>
              <a:t>nersc#hpss</a:t>
            </a:r>
            <a:r>
              <a:rPr lang="en-US" b="1" dirty="0"/>
              <a:t> </a:t>
            </a:r>
            <a:r>
              <a:rPr lang="en-US" dirty="0"/>
              <a:t>GO endpoint enabled </a:t>
            </a:r>
            <a:r>
              <a:rPr lang="en-US" dirty="0" smtClean="0"/>
              <a:t>2012 </a:t>
            </a:r>
            <a:r>
              <a:rPr lang="en-US" dirty="0"/>
              <a:t>but disabled after HPSS 7.3 upgrade 03/2013</a:t>
            </a:r>
          </a:p>
          <a:p>
            <a:pPr lvl="1"/>
            <a:r>
              <a:rPr lang="en-US" dirty="0"/>
              <a:t>HPSS 7.3.3 DSI developed at NCSA</a:t>
            </a:r>
          </a:p>
          <a:p>
            <a:pPr lvl="2"/>
            <a:r>
              <a:rPr lang="en-US" b="1" dirty="0" err="1"/>
              <a:t>nersc#hpss</a:t>
            </a:r>
            <a:r>
              <a:rPr lang="en-US" b="1" dirty="0"/>
              <a:t> </a:t>
            </a:r>
            <a:r>
              <a:rPr lang="en-US" dirty="0"/>
              <a:t>GO endpoint re-enabled 09/2013 after extensive re-</a:t>
            </a:r>
            <a:r>
              <a:rPr lang="en-US" dirty="0" smtClean="0"/>
              <a:t>testing</a:t>
            </a:r>
          </a:p>
          <a:p>
            <a:pPr lvl="2"/>
            <a:r>
              <a:rPr lang="en-US" dirty="0" smtClean="0"/>
              <a:t>Currently (2016) moves ~ 25 TB/day (21.5 TB = ALCF project)</a:t>
            </a:r>
          </a:p>
          <a:p>
            <a:pPr marL="1371600" lvl="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5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Different Worlds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6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forest-trees-waterf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024" y="1098390"/>
            <a:ext cx="4539910" cy="2837444"/>
          </a:xfrm>
          <a:prstGeom prst="rect">
            <a:avLst/>
          </a:prstGeom>
        </p:spPr>
      </p:pic>
      <p:pic>
        <p:nvPicPr>
          <p:cNvPr id="6" name="Picture 5" descr="39002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024" y="4144447"/>
            <a:ext cx="4603525" cy="25894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3679" y="1581740"/>
            <a:ext cx="2256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Globus</a:t>
            </a:r>
            <a:r>
              <a:rPr lang="en-US" dirty="0" smtClean="0"/>
              <a:t>: Data in motion, splits into multiple streams. </a:t>
            </a:r>
            <a:r>
              <a:rPr lang="en-US" b="1" dirty="0" smtClean="0"/>
              <a:t>Goal</a:t>
            </a:r>
            <a:r>
              <a:rPr lang="en-US" dirty="0" smtClean="0"/>
              <a:t>: </a:t>
            </a:r>
            <a:r>
              <a:rPr lang="en-US" dirty="0"/>
              <a:t>G</a:t>
            </a:r>
            <a:r>
              <a:rPr lang="en-US" dirty="0" smtClean="0"/>
              <a:t>et where you’re going ASAP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93679" y="4409114"/>
            <a:ext cx="225644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HPSS</a:t>
            </a:r>
            <a:r>
              <a:rPr lang="en-US" dirty="0" smtClean="0"/>
              <a:t>: Data at rest, slow accrual over time. </a:t>
            </a:r>
          </a:p>
          <a:p>
            <a:r>
              <a:rPr lang="en-US" b="1" dirty="0" smtClean="0"/>
              <a:t>Goal</a:t>
            </a:r>
            <a:r>
              <a:rPr lang="en-US" dirty="0" smtClean="0"/>
              <a:t>: Preserve important data indefinitely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22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1: Death By A Thousand 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“Drag &amp; Drop” transfers are a breeze with Globus’ GUI and users frequently use this to store or retrieve 1,000s – 10,000s of files simultaneously</a:t>
            </a:r>
          </a:p>
          <a:p>
            <a:r>
              <a:rPr lang="en-US" dirty="0" smtClean="0"/>
              <a:t>In HPSS files can end up scattered across hundreds of tapes, retrieving without ordering can cause major slow downs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hsi</a:t>
            </a:r>
            <a:r>
              <a:rPr lang="en-US" dirty="0" smtClean="0"/>
              <a:t>, can order retrievals to get all files off of each tape in order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7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14548806535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03" y="5111080"/>
            <a:ext cx="2175524" cy="1257725"/>
          </a:xfrm>
          <a:prstGeom prst="rect">
            <a:avLst/>
          </a:prstGeom>
        </p:spPr>
      </p:pic>
      <p:pic>
        <p:nvPicPr>
          <p:cNvPr id="6" name="Picture 5" descr="traffic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334" y="5104477"/>
            <a:ext cx="2342658" cy="12643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458979" y="5687699"/>
            <a:ext cx="986349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81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Defense: Automated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Globus solution available, so devised a stop-gap</a:t>
            </a:r>
          </a:p>
          <a:p>
            <a:r>
              <a:rPr lang="en-US" dirty="0" smtClean="0"/>
              <a:t>Automated script that detects ingest of small files</a:t>
            </a:r>
          </a:p>
          <a:p>
            <a:pPr lvl="1"/>
            <a:r>
              <a:rPr lang="en-US" dirty="0" smtClean="0"/>
              <a:t>Mines </a:t>
            </a:r>
            <a:r>
              <a:rPr lang="en-US" dirty="0" err="1" smtClean="0"/>
              <a:t>gridFTP</a:t>
            </a:r>
            <a:r>
              <a:rPr lang="en-US" dirty="0" smtClean="0"/>
              <a:t> </a:t>
            </a:r>
            <a:r>
              <a:rPr lang="en-US" dirty="0" err="1" smtClean="0"/>
              <a:t>xfer</a:t>
            </a:r>
            <a:r>
              <a:rPr lang="en-US" dirty="0" smtClean="0"/>
              <a:t> log to count files transferred by users in a sliding time threshold based on per day transfers</a:t>
            </a:r>
          </a:p>
          <a:p>
            <a:pPr lvl="1"/>
            <a:r>
              <a:rPr lang="en-US" dirty="0" smtClean="0"/>
              <a:t>Automatically opens a user help ticket in our Service Now system alerting the user that they are using HPSS inefficiently</a:t>
            </a:r>
          </a:p>
          <a:p>
            <a:pPr lvl="1"/>
            <a:r>
              <a:rPr lang="en-US" dirty="0" smtClean="0"/>
              <a:t>Depending on rate of transfer, can also ban user from further HPSS transfers, user must respond before access is restored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8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63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2: Death By Repetition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7622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Interrupted transfers are automatically resumed and Globus tries to pick up file where it left off </a:t>
            </a:r>
          </a:p>
          <a:p>
            <a:r>
              <a:rPr lang="en-US" dirty="0" smtClean="0"/>
              <a:t>This can cause sparse files in HPSS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This feature (REST) is disabled in the NERSC </a:t>
            </a:r>
            <a:r>
              <a:rPr lang="en-US" dirty="0" err="1" smtClean="0">
                <a:solidFill>
                  <a:srgbClr val="000000"/>
                </a:solidFill>
              </a:rPr>
              <a:t>gridFTP</a:t>
            </a:r>
            <a:r>
              <a:rPr lang="en-US" dirty="0" smtClean="0">
                <a:solidFill>
                  <a:srgbClr val="000000"/>
                </a:solidFill>
              </a:rPr>
              <a:t>/HPSS server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Get endless streams of retries as Globus tries to send a partial file and HPSS rejects it: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9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GO Console Screen Shot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025" y="4057655"/>
            <a:ext cx="5499236" cy="24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2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ERSC Palette">
      <a:dk1>
        <a:sysClr val="windowText" lastClr="000000"/>
      </a:dk1>
      <a:lt1>
        <a:sysClr val="window" lastClr="FFFFFF"/>
      </a:lt1>
      <a:dk2>
        <a:srgbClr val="194963"/>
      </a:dk2>
      <a:lt2>
        <a:srgbClr val="FEE8B4"/>
      </a:lt2>
      <a:accent1>
        <a:srgbClr val="194963"/>
      </a:accent1>
      <a:accent2>
        <a:srgbClr val="FCD235"/>
      </a:accent2>
      <a:accent3>
        <a:srgbClr val="4FA556"/>
      </a:accent3>
      <a:accent4>
        <a:srgbClr val="8E2A20"/>
      </a:accent4>
      <a:accent5>
        <a:srgbClr val="679AC3"/>
      </a:accent5>
      <a:accent6>
        <a:srgbClr val="F68B4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15216</TotalTime>
  <Words>1028</Words>
  <Application>Microsoft Macintosh PowerPoint</Application>
  <PresentationFormat>On-screen Show (4:3)</PresentationFormat>
  <Paragraphs>149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Lessons Learned From Running an HPSS Globus Endpoint</vt:lpstr>
      <vt:lpstr>NERSC is the Production HPC &amp; Data Facility for DOE</vt:lpstr>
      <vt:lpstr>NERSC - 2016</vt:lpstr>
      <vt:lpstr>The HPSS Archive at NERSC</vt:lpstr>
      <vt:lpstr>gridFTP/HPSS at NERSC</vt:lpstr>
      <vt:lpstr>Two Different Worlds</vt:lpstr>
      <vt:lpstr>Lesson 1: Death By A Thousand Cuts</vt:lpstr>
      <vt:lpstr>Facility Defense: Automated script</vt:lpstr>
      <vt:lpstr>Lesson 2: Death By Repetition</vt:lpstr>
      <vt:lpstr>User and Task Administration: Globus Console</vt:lpstr>
      <vt:lpstr>Facility Defense: Use Globus API to Automatically Block</vt:lpstr>
      <vt:lpstr>Lesson 3: Don’t Cross the Streams</vt:lpstr>
      <vt:lpstr>A Two-Factor Solution</vt:lpstr>
      <vt:lpstr>Globus and HPSS Will Be Crucial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Broughton</dc:creator>
  <cp:lastModifiedBy>Nick Balthaser</cp:lastModifiedBy>
  <cp:revision>335</cp:revision>
  <cp:lastPrinted>2012-06-09T14:57:01Z</cp:lastPrinted>
  <dcterms:created xsi:type="dcterms:W3CDTF">2012-06-02T14:29:20Z</dcterms:created>
  <dcterms:modified xsi:type="dcterms:W3CDTF">2016-08-25T21:29:11Z</dcterms:modified>
</cp:coreProperties>
</file>