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8" r:id="rId4"/>
    <p:sldMasterId id="2147483709" r:id="rId5"/>
    <p:sldMasterId id="2147483710" r:id="rId6"/>
    <p:sldMasterId id="2147483711" r:id="rId7"/>
    <p:sldMasterId id="214748371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5143500" cx="9144000"/>
  <p:notesSz cx="6858000" cy="9144000"/>
  <p:embeddedFontLst>
    <p:embeddedFont>
      <p:font typeface="Arial Narrow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5F7B877-83C3-4B95-87C3-2FF0300CED73}">
  <a:tblStyle styleId="{F5F7B877-83C3-4B95-87C3-2FF0300CE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ArialNarrow-regular.fntdata"/><Relationship Id="rId21" Type="http://schemas.openxmlformats.org/officeDocument/2006/relationships/slide" Target="slides/slide12.xml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HelveticaNeue-regular.fntdata"/><Relationship Id="rId25" Type="http://schemas.openxmlformats.org/officeDocument/2006/relationships/font" Target="fonts/ArialNarrow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schemas.openxmlformats.org/officeDocument/2006/relationships/font" Target="fonts/ArialBlack-regular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cdfb73d9f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5cdfb73d9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5cdfb73d9f_0_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cdfb73d9f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5cdfb73d9f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cdfb73d9f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5cdfb73d9f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7d622946d_0_8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9" name="Google Shape;439;g47d622946d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7d622946d_0_8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7d622946d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47d622946d_0_8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7d622946d_0_8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47d622946d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47d622946d_0_8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7d622946d_0_9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7d622946d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47d622946d_0_9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6ea069bcc_0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6ea069bc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46ea069bcc_0_1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cdfb73d9f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5cdfb73d9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5cdfb73d9f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cdfb73d9f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5cdfb73d9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5cdfb73d9f_0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cdfb73d9f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cdfb73d9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5cdfb73d9f_0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12.jpg"/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9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3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10" Type="http://schemas.openxmlformats.org/officeDocument/2006/relationships/image" Target="../media/image23.png"/><Relationship Id="rId9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22.jpg"/><Relationship Id="rId8" Type="http://schemas.openxmlformats.org/officeDocument/2006/relationships/image" Target="../media/image2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2.jpg"/><Relationship Id="rId3" Type="http://schemas.openxmlformats.org/officeDocument/2006/relationships/image" Target="../media/image10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10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8.jp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36.png"/><Relationship Id="rId4" Type="http://schemas.openxmlformats.org/officeDocument/2006/relationships/image" Target="../media/image24.jpg"/><Relationship Id="rId9" Type="http://schemas.openxmlformats.org/officeDocument/2006/relationships/image" Target="../media/image35.png"/><Relationship Id="rId5" Type="http://schemas.openxmlformats.org/officeDocument/2006/relationships/image" Target="../media/image29.png"/><Relationship Id="rId6" Type="http://schemas.openxmlformats.org/officeDocument/2006/relationships/image" Target="../media/image37.jpg"/><Relationship Id="rId7" Type="http://schemas.openxmlformats.org/officeDocument/2006/relationships/image" Target="../media/image26.png"/><Relationship Id="rId8" Type="http://schemas.openxmlformats.org/officeDocument/2006/relationships/image" Target="../media/image2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5.jpg"/><Relationship Id="rId3" Type="http://schemas.openxmlformats.org/officeDocument/2006/relationships/image" Target="../media/image10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png"/><Relationship Id="rId3" Type="http://schemas.openxmlformats.org/officeDocument/2006/relationships/image" Target="../media/image38.png"/><Relationship Id="rId4" Type="http://schemas.openxmlformats.org/officeDocument/2006/relationships/image" Target="../media/image40.jpg"/><Relationship Id="rId11" Type="http://schemas.openxmlformats.org/officeDocument/2006/relationships/image" Target="../media/image53.png"/><Relationship Id="rId10" Type="http://schemas.openxmlformats.org/officeDocument/2006/relationships/image" Target="../media/image56.png"/><Relationship Id="rId9" Type="http://schemas.openxmlformats.org/officeDocument/2006/relationships/image" Target="../media/image43.jpg"/><Relationship Id="rId5" Type="http://schemas.openxmlformats.org/officeDocument/2006/relationships/image" Target="../media/image41.png"/><Relationship Id="rId6" Type="http://schemas.openxmlformats.org/officeDocument/2006/relationships/image" Target="../media/image51.png"/><Relationship Id="rId7" Type="http://schemas.openxmlformats.org/officeDocument/2006/relationships/image" Target="../media/image33.png"/><Relationship Id="rId8" Type="http://schemas.openxmlformats.org/officeDocument/2006/relationships/image" Target="../media/image4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4.png"/><Relationship Id="rId3" Type="http://schemas.openxmlformats.org/officeDocument/2006/relationships/image" Target="../media/image45.png"/><Relationship Id="rId4" Type="http://schemas.openxmlformats.org/officeDocument/2006/relationships/image" Target="../media/image52.jpg"/><Relationship Id="rId9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44.jpg"/><Relationship Id="rId7" Type="http://schemas.openxmlformats.org/officeDocument/2006/relationships/image" Target="../media/image46.png"/><Relationship Id="rId8" Type="http://schemas.openxmlformats.org/officeDocument/2006/relationships/image" Target="../media/image47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0.png"/><Relationship Id="rId3" Type="http://schemas.openxmlformats.org/officeDocument/2006/relationships/image" Target="../media/image55.png"/><Relationship Id="rId4" Type="http://schemas.openxmlformats.org/officeDocument/2006/relationships/image" Target="../media/image61.jpg"/><Relationship Id="rId9" Type="http://schemas.openxmlformats.org/officeDocument/2006/relationships/image" Target="../media/image59.png"/><Relationship Id="rId5" Type="http://schemas.openxmlformats.org/officeDocument/2006/relationships/image" Target="../media/image58.png"/><Relationship Id="rId6" Type="http://schemas.openxmlformats.org/officeDocument/2006/relationships/image" Target="../media/image77.jpg"/><Relationship Id="rId7" Type="http://schemas.openxmlformats.org/officeDocument/2006/relationships/image" Target="../media/image64.png"/><Relationship Id="rId8" Type="http://schemas.openxmlformats.org/officeDocument/2006/relationships/image" Target="../media/image60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0.png"/><Relationship Id="rId3" Type="http://schemas.openxmlformats.org/officeDocument/2006/relationships/image" Target="../media/image55.png"/><Relationship Id="rId4" Type="http://schemas.openxmlformats.org/officeDocument/2006/relationships/image" Target="../media/image61.jpg"/><Relationship Id="rId5" Type="http://schemas.openxmlformats.org/officeDocument/2006/relationships/image" Target="../media/image58.png"/><Relationship Id="rId6" Type="http://schemas.openxmlformats.org/officeDocument/2006/relationships/image" Target="../media/image77.jpg"/><Relationship Id="rId7" Type="http://schemas.openxmlformats.org/officeDocument/2006/relationships/image" Target="../media/image60.jpg"/><Relationship Id="rId8" Type="http://schemas.openxmlformats.org/officeDocument/2006/relationships/image" Target="../media/image5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0.png"/><Relationship Id="rId3" Type="http://schemas.openxmlformats.org/officeDocument/2006/relationships/image" Target="../media/image55.png"/><Relationship Id="rId4" Type="http://schemas.openxmlformats.org/officeDocument/2006/relationships/image" Target="../media/image61.jpg"/><Relationship Id="rId5" Type="http://schemas.openxmlformats.org/officeDocument/2006/relationships/image" Target="../media/image58.png"/><Relationship Id="rId6" Type="http://schemas.openxmlformats.org/officeDocument/2006/relationships/image" Target="../media/image7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6.png"/><Relationship Id="rId3" Type="http://schemas.openxmlformats.org/officeDocument/2006/relationships/image" Target="../media/image82.png"/><Relationship Id="rId4" Type="http://schemas.openxmlformats.org/officeDocument/2006/relationships/image" Target="../media/image66.jpg"/><Relationship Id="rId11" Type="http://schemas.openxmlformats.org/officeDocument/2006/relationships/image" Target="../media/image81.png"/><Relationship Id="rId10" Type="http://schemas.openxmlformats.org/officeDocument/2006/relationships/image" Target="../media/image71.png"/><Relationship Id="rId9" Type="http://schemas.openxmlformats.org/officeDocument/2006/relationships/image" Target="../media/image69.jpg"/><Relationship Id="rId5" Type="http://schemas.openxmlformats.org/officeDocument/2006/relationships/image" Target="../media/image73.png"/><Relationship Id="rId6" Type="http://schemas.openxmlformats.org/officeDocument/2006/relationships/image" Target="../media/image70.png"/><Relationship Id="rId7" Type="http://schemas.openxmlformats.org/officeDocument/2006/relationships/image" Target="../media/image72.png"/><Relationship Id="rId8" Type="http://schemas.openxmlformats.org/officeDocument/2006/relationships/image" Target="../media/image8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8.jp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0" Type="http://schemas.openxmlformats.org/officeDocument/2006/relationships/image" Target="../media/image79.png"/><Relationship Id="rId9" Type="http://schemas.openxmlformats.org/officeDocument/2006/relationships/image" Target="../media/image80.png"/><Relationship Id="rId5" Type="http://schemas.openxmlformats.org/officeDocument/2006/relationships/image" Target="../media/image97.png"/><Relationship Id="rId6" Type="http://schemas.openxmlformats.org/officeDocument/2006/relationships/image" Target="../media/image78.png"/><Relationship Id="rId7" Type="http://schemas.openxmlformats.org/officeDocument/2006/relationships/image" Target="../media/image85.jpg"/><Relationship Id="rId8" Type="http://schemas.openxmlformats.org/officeDocument/2006/relationships/image" Target="../media/image8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0.jpg"/><Relationship Id="rId3" Type="http://schemas.openxmlformats.org/officeDocument/2006/relationships/image" Target="../media/image9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3_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177425" y="165975"/>
            <a:ext cx="5342700" cy="314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"/>
          <p:cNvSpPr txBox="1"/>
          <p:nvPr>
            <p:ph type="ctrTitle"/>
          </p:nvPr>
        </p:nvSpPr>
        <p:spPr>
          <a:xfrm>
            <a:off x="4624388" y="3573511"/>
            <a:ext cx="4214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2800"/>
              <a:buNone/>
              <a:defRPr b="1" sz="2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572972" y="435825"/>
            <a:ext cx="45516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ctrTitle"/>
          </p:nvPr>
        </p:nvSpPr>
        <p:spPr>
          <a:xfrm>
            <a:off x="4624388" y="4145011"/>
            <a:ext cx="4214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1800"/>
              <a:buNone/>
              <a:defRPr b="1" sz="1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198" y="173175"/>
            <a:ext cx="1635387" cy="154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162" y="1787944"/>
            <a:ext cx="756763" cy="72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3548" y="173175"/>
            <a:ext cx="1635387" cy="154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5753" y="2592465"/>
            <a:ext cx="771470" cy="72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5753" y="1787944"/>
            <a:ext cx="766942" cy="7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5229" y="2592465"/>
            <a:ext cx="771470" cy="72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15912" y="1783709"/>
            <a:ext cx="1650662" cy="153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79375" y="3797925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24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24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4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24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2400"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</a:defRPr>
            </a:lvl1pPr>
            <a:lvl2pPr lvl="1" rtl="0">
              <a:buNone/>
              <a:defRPr>
                <a:solidFill>
                  <a:srgbClr val="000000"/>
                </a:solidFill>
              </a:defRPr>
            </a:lvl2pPr>
            <a:lvl3pPr lvl="2" rtl="0">
              <a:buNone/>
              <a:defRPr>
                <a:solidFill>
                  <a:srgbClr val="000000"/>
                </a:solidFill>
              </a:defRPr>
            </a:lvl3pPr>
            <a:lvl4pPr lvl="3" rtl="0">
              <a:buNone/>
              <a:defRPr>
                <a:solidFill>
                  <a:srgbClr val="000000"/>
                </a:solidFill>
              </a:defRPr>
            </a:lvl4pPr>
            <a:lvl5pPr lvl="4" rtl="0">
              <a:buNone/>
              <a:defRPr>
                <a:solidFill>
                  <a:srgbClr val="000000"/>
                </a:solidFill>
              </a:defRPr>
            </a:lvl5pPr>
            <a:lvl6pPr lvl="5" rtl="0">
              <a:buNone/>
              <a:defRPr>
                <a:solidFill>
                  <a:srgbClr val="000000"/>
                </a:solidFill>
              </a:defRPr>
            </a:lvl6pPr>
            <a:lvl7pPr lvl="6" rtl="0">
              <a:buNone/>
              <a:defRPr>
                <a:solidFill>
                  <a:srgbClr val="000000"/>
                </a:solidFill>
              </a:defRPr>
            </a:lvl7pPr>
            <a:lvl8pPr lvl="7" rtl="0">
              <a:buNone/>
              <a:defRPr>
                <a:solidFill>
                  <a:srgbClr val="000000"/>
                </a:solidFill>
              </a:defRPr>
            </a:lvl8pPr>
            <a:lvl9pPr lvl="8" rtl="0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">
  <p:cSld name="Title with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13" y="10553"/>
            <a:ext cx="91440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2578264" y="4787587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263532" y="1147763"/>
            <a:ext cx="8606100" cy="3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81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–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848344" y="4914890"/>
            <a:ext cx="128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RSC Title Only" showMasterSp="0">
  <p:cSld name="NERSC 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0" y="4586288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4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type="title"/>
          </p:nvPr>
        </p:nvSpPr>
        <p:spPr>
          <a:xfrm>
            <a:off x="457200" y="148828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RSC Title and Content" showMasterSp="0">
  <p:cSld name="NERSC 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88" name="Google Shape;8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0" y="4586288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5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457200" y="-22622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 showMasterSp="0">
  <p:cSld name="NERSC Title and Content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57200" y="903000"/>
            <a:ext cx="83856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68225" y="57475"/>
            <a:ext cx="8433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8" name="Google Shape;98;p16"/>
          <p:cNvCxnSpPr/>
          <p:nvPr/>
        </p:nvCxnSpPr>
        <p:spPr>
          <a:xfrm flipH="1" rot="10800000">
            <a:off x="368225" y="808425"/>
            <a:ext cx="8547300" cy="69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ERSC_logo_color_sm.png"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200" y="4559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 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274391" y="7529"/>
            <a:ext cx="85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Slide - old">
  <p:cSld name="1_Subtitle Slide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205575" y="1057825"/>
            <a:ext cx="7119600" cy="152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/>
          <p:nvPr>
            <p:ph type="ctrTitle"/>
          </p:nvPr>
        </p:nvSpPr>
        <p:spPr>
          <a:xfrm>
            <a:off x="633075" y="1124988"/>
            <a:ext cx="62646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18"/>
          <p:cNvSpPr txBox="1"/>
          <p:nvPr/>
        </p:nvSpPr>
        <p:spPr>
          <a:xfrm>
            <a:off x="1914841" y="2855608"/>
            <a:ext cx="42147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5600" y="2662325"/>
            <a:ext cx="716925" cy="7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1489" y="2662314"/>
            <a:ext cx="716943" cy="71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006" y="2660194"/>
            <a:ext cx="721175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9657" y="1057825"/>
            <a:ext cx="1528771" cy="152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7810" y="2660194"/>
            <a:ext cx="720910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0478" y="2660194"/>
            <a:ext cx="720090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6450" y="3378937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NERSC Master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1984375" y="2857500"/>
            <a:ext cx="421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0"/>
          <p:cNvSpPr txBox="1"/>
          <p:nvPr>
            <p:ph type="ctrTitle"/>
          </p:nvPr>
        </p:nvSpPr>
        <p:spPr>
          <a:xfrm>
            <a:off x="377375" y="416475"/>
            <a:ext cx="3616800" cy="1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0"/>
          <p:cNvSpPr txBox="1"/>
          <p:nvPr>
            <p:ph idx="1" type="subTitle"/>
          </p:nvPr>
        </p:nvSpPr>
        <p:spPr>
          <a:xfrm>
            <a:off x="377375" y="1887875"/>
            <a:ext cx="25089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2" type="subTitle"/>
          </p:nvPr>
        </p:nvSpPr>
        <p:spPr>
          <a:xfrm>
            <a:off x="377375" y="4225650"/>
            <a:ext cx="2723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401" y="302750"/>
            <a:ext cx="1972076" cy="132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ntent" showMasterSp="0">
  <p:cSld name="NERSC Title and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57200" y="898075"/>
            <a:ext cx="3883800" cy="3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368225" y="57475"/>
            <a:ext cx="84834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4572000" y="898125"/>
            <a:ext cx="4343400" cy="3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7" name="Google Shape;127;p21"/>
          <p:cNvCxnSpPr/>
          <p:nvPr/>
        </p:nvCxnSpPr>
        <p:spPr>
          <a:xfrm flipH="1" rot="10800000">
            <a:off x="368225" y="808425"/>
            <a:ext cx="8547300" cy="69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ERSC_logo_color_sm.png" id="128" name="Google Shape;12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200" y="4559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Slide">
  <p:cSld name="1_Sub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05575" y="1057825"/>
            <a:ext cx="7119600" cy="152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633075" y="1124988"/>
            <a:ext cx="62646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1914841" y="2855608"/>
            <a:ext cx="42147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5600" y="2662325"/>
            <a:ext cx="716925" cy="7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1489" y="2662314"/>
            <a:ext cx="716943" cy="71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006" y="2660194"/>
            <a:ext cx="721175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9657" y="1057825"/>
            <a:ext cx="1528771" cy="152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7810" y="2660194"/>
            <a:ext cx="720910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0478" y="2660194"/>
            <a:ext cx="720090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4175" y="3416925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NERSC Title and Content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457200" y="903000"/>
            <a:ext cx="83856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type="title"/>
          </p:nvPr>
        </p:nvSpPr>
        <p:spPr>
          <a:xfrm>
            <a:off x="368225" y="57475"/>
            <a:ext cx="8433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3" name="Google Shape;133;p22"/>
          <p:cNvCxnSpPr/>
          <p:nvPr/>
        </p:nvCxnSpPr>
        <p:spPr>
          <a:xfrm flipH="1" rot="10800000">
            <a:off x="368225" y="808425"/>
            <a:ext cx="8547300" cy="69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ERSC_logo_color_sm.png"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200" y="4559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NERSC Title and Content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3"/>
          <p:cNvCxnSpPr/>
          <p:nvPr/>
        </p:nvCxnSpPr>
        <p:spPr>
          <a:xfrm flipH="1" rot="10800000">
            <a:off x="368225" y="808425"/>
            <a:ext cx="8547300" cy="69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23"/>
          <p:cNvSpPr txBox="1"/>
          <p:nvPr>
            <p:ph type="title"/>
          </p:nvPr>
        </p:nvSpPr>
        <p:spPr>
          <a:xfrm>
            <a:off x="368225" y="57475"/>
            <a:ext cx="84603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RSC_logo_color_sm.png" id="139" name="Google Shape;13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200" y="4559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PEX Title">
  <p:cSld name="CUSTOM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4"/>
          <p:cNvGrpSpPr/>
          <p:nvPr/>
        </p:nvGrpSpPr>
        <p:grpSpPr>
          <a:xfrm>
            <a:off x="0" y="685800"/>
            <a:ext cx="1181083" cy="4457700"/>
            <a:chOff x="0" y="990600"/>
            <a:chExt cx="1181792" cy="5943600"/>
          </a:xfrm>
        </p:grpSpPr>
        <p:sp>
          <p:nvSpPr>
            <p:cNvPr id="142" name="Google Shape;142;p24"/>
            <p:cNvSpPr/>
            <p:nvPr/>
          </p:nvSpPr>
          <p:spPr>
            <a:xfrm>
              <a:off x="0" y="990600"/>
              <a:ext cx="1181700" cy="5943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3" name="Google Shape;143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3093" y="3485614"/>
              <a:ext cx="961567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4"/>
            <p:cNvPicPr preferRelativeResize="0"/>
            <p:nvPr/>
          </p:nvPicPr>
          <p:blipFill rotWithShape="1">
            <a:blip r:embed="rId3">
              <a:alphaModFix/>
            </a:blip>
            <a:srcRect b="0" l="-464" r="-474" t="0"/>
            <a:stretch/>
          </p:blipFill>
          <p:spPr>
            <a:xfrm>
              <a:off x="97690" y="2340762"/>
              <a:ext cx="970192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152_Ott_s271115_snap.png" id="145" name="Google Shape;145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555" y="4613058"/>
              <a:ext cx="960120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4"/>
            <p:cNvPicPr preferRelativeResize="0"/>
            <p:nvPr/>
          </p:nvPicPr>
          <p:blipFill rotWithShape="1">
            <a:blip r:embed="rId5">
              <a:alphaModFix/>
            </a:blip>
            <a:srcRect b="606" l="-4315" r="39232" t="0"/>
            <a:stretch/>
          </p:blipFill>
          <p:spPr>
            <a:xfrm>
              <a:off x="51812" y="5861290"/>
              <a:ext cx="1091188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4"/>
            <p:cNvPicPr preferRelativeResize="0"/>
            <p:nvPr/>
          </p:nvPicPr>
          <p:blipFill rotWithShape="1">
            <a:blip r:embed="rId6">
              <a:alphaModFix/>
            </a:blip>
            <a:srcRect b="0" l="8316" r="12104" t="0"/>
            <a:stretch/>
          </p:blipFill>
          <p:spPr>
            <a:xfrm>
              <a:off x="0" y="1260258"/>
              <a:ext cx="1181792" cy="9360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NERSC_logo_color_sm.png" id="148" name="Google Shape;14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4625" y="-42575"/>
            <a:ext cx="1255700" cy="844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type="title"/>
          </p:nvPr>
        </p:nvSpPr>
        <p:spPr>
          <a:xfrm>
            <a:off x="1606375" y="947350"/>
            <a:ext cx="71175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E39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Department of Energy, DOE, Office of Science Logo" id="150" name="Google Shape;150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07825" y="4687388"/>
            <a:ext cx="1568053" cy="441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Full_Logo" id="151" name="Google Shape;151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09675" y="4587975"/>
            <a:ext cx="571500" cy="48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NERSC Master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1984375" y="2857500"/>
            <a:ext cx="421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 txBox="1"/>
          <p:nvPr>
            <p:ph type="ctrTitle"/>
          </p:nvPr>
        </p:nvSpPr>
        <p:spPr>
          <a:xfrm>
            <a:off x="377375" y="416475"/>
            <a:ext cx="3616800" cy="1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7"/>
          <p:cNvSpPr txBox="1"/>
          <p:nvPr>
            <p:ph idx="1" type="subTitle"/>
          </p:nvPr>
        </p:nvSpPr>
        <p:spPr>
          <a:xfrm>
            <a:off x="377375" y="1887875"/>
            <a:ext cx="25089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1" name="Google Shape;161;p27"/>
          <p:cNvSpPr txBox="1"/>
          <p:nvPr>
            <p:ph idx="2" type="subTitle"/>
          </p:nvPr>
        </p:nvSpPr>
        <p:spPr>
          <a:xfrm>
            <a:off x="377375" y="4225650"/>
            <a:ext cx="2723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401" y="302750"/>
            <a:ext cx="1972076" cy="132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ntent" showMasterSp="0">
  <p:cSld name="NERSC Title and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457200" y="898075"/>
            <a:ext cx="3883800" cy="3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368225" y="57475"/>
            <a:ext cx="84834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8"/>
          <p:cNvSpPr txBox="1"/>
          <p:nvPr>
            <p:ph idx="2" type="body"/>
          </p:nvPr>
        </p:nvSpPr>
        <p:spPr>
          <a:xfrm>
            <a:off x="4572000" y="898125"/>
            <a:ext cx="4343400" cy="3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28"/>
          <p:cNvCxnSpPr/>
          <p:nvPr/>
        </p:nvCxnSpPr>
        <p:spPr>
          <a:xfrm flipH="1" rot="10800000">
            <a:off x="368225" y="808425"/>
            <a:ext cx="8547300" cy="69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ERSC_logo_color_sm.png"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200" y="4559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NERSC Title and Content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457200" y="903000"/>
            <a:ext cx="83856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9"/>
          <p:cNvSpPr txBox="1"/>
          <p:nvPr>
            <p:ph type="title"/>
          </p:nvPr>
        </p:nvSpPr>
        <p:spPr>
          <a:xfrm>
            <a:off x="368225" y="57475"/>
            <a:ext cx="8433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4" name="Google Shape;174;p29"/>
          <p:cNvCxnSpPr/>
          <p:nvPr/>
        </p:nvCxnSpPr>
        <p:spPr>
          <a:xfrm flipH="1" rot="10800000">
            <a:off x="368225" y="808425"/>
            <a:ext cx="8547300" cy="69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ERSC_logo_color_sm.png" id="175" name="Google Shape;17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200" y="4559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NERSC Title and Content_1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30"/>
          <p:cNvCxnSpPr/>
          <p:nvPr/>
        </p:nvCxnSpPr>
        <p:spPr>
          <a:xfrm flipH="1" rot="10800000">
            <a:off x="368225" y="808425"/>
            <a:ext cx="8547300" cy="69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30"/>
          <p:cNvSpPr txBox="1"/>
          <p:nvPr>
            <p:ph type="title"/>
          </p:nvPr>
        </p:nvSpPr>
        <p:spPr>
          <a:xfrm>
            <a:off x="368225" y="57475"/>
            <a:ext cx="84603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RSC_logo_color_sm.png"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200" y="4559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3_Title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177425" y="165975"/>
            <a:ext cx="5342700" cy="314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 txBox="1"/>
          <p:nvPr>
            <p:ph type="ctrTitle"/>
          </p:nvPr>
        </p:nvSpPr>
        <p:spPr>
          <a:xfrm>
            <a:off x="4624388" y="3573511"/>
            <a:ext cx="4214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2800"/>
              <a:buNone/>
              <a:defRPr b="1" sz="2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72972" y="435825"/>
            <a:ext cx="45516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5" name="Google Shape;185;p31"/>
          <p:cNvSpPr txBox="1"/>
          <p:nvPr>
            <p:ph idx="2" type="ctrTitle"/>
          </p:nvPr>
        </p:nvSpPr>
        <p:spPr>
          <a:xfrm>
            <a:off x="4624388" y="4145011"/>
            <a:ext cx="4214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1800"/>
              <a:buNone/>
              <a:defRPr b="1" sz="1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6" name="Google Shape;18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198" y="173175"/>
            <a:ext cx="1635387" cy="154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162" y="1787944"/>
            <a:ext cx="756763" cy="72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3548" y="173175"/>
            <a:ext cx="1635387" cy="154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5753" y="2592465"/>
            <a:ext cx="771470" cy="72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5753" y="1787944"/>
            <a:ext cx="766942" cy="7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5229" y="2592465"/>
            <a:ext cx="771470" cy="72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15912" y="1783709"/>
            <a:ext cx="1650662" cy="153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79375" y="3797925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60342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2900"/>
              <a:buNone/>
              <a:defRPr b="1" sz="29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rgbClr val="114766"/>
              </a:buClr>
              <a:buSzPts val="2400"/>
              <a:buFont typeface="Helvetica Neue"/>
              <a:buChar char="●"/>
              <a:defRPr b="1" sz="24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rgbClr val="114766"/>
              </a:buClr>
              <a:buSzPts val="2400"/>
              <a:buFont typeface="Helvetica Neue"/>
              <a:buChar char="○"/>
              <a:defRPr sz="24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rtl="0" algn="l">
              <a:spcBef>
                <a:spcPts val="400"/>
              </a:spcBef>
              <a:spcAft>
                <a:spcPts val="0"/>
              </a:spcAft>
              <a:buClr>
                <a:srgbClr val="114766"/>
              </a:buClr>
              <a:buSzPts val="1800"/>
              <a:buFont typeface="Helvetica Neue"/>
              <a:buChar char="■"/>
              <a:defRPr sz="1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●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○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■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●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○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■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37" name="Google Shape;37;p4"/>
          <p:cNvCxnSpPr/>
          <p:nvPr/>
        </p:nvCxnSpPr>
        <p:spPr>
          <a:xfrm flipH="1" rot="10800000">
            <a:off x="360342" y="774781"/>
            <a:ext cx="8457000" cy="14100"/>
          </a:xfrm>
          <a:prstGeom prst="straightConnector1">
            <a:avLst/>
          </a:prstGeom>
          <a:noFill/>
          <a:ln cap="flat" cmpd="sng" w="38100">
            <a:solidFill>
              <a:srgbClr val="429FD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500" y="134900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RSC Title Only" showMasterSp="0">
  <p:cSld name="NERSC Title 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200" name="Google Shape;20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0" y="4586288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3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3"/>
          <p:cNvSpPr txBox="1"/>
          <p:nvPr>
            <p:ph type="title"/>
          </p:nvPr>
        </p:nvSpPr>
        <p:spPr>
          <a:xfrm>
            <a:off x="457200" y="148828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RSC Title and Content" showMasterSp="0">
  <p:cSld name="NERSC Title and Content_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207" name="Google Shape;20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0" y="4586288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4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type="title"/>
          </p:nvPr>
        </p:nvSpPr>
        <p:spPr>
          <a:xfrm>
            <a:off x="457200" y="-22622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Title Only" showMasterSp="0" type="titleOnly">
  <p:cSld name="TITLE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35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215" name="Google Shape;215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mon Title and Content" showMasterSp="0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219" name="Google Shape;21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01763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6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221" name="Google Shape;221;p36"/>
          <p:cNvSpPr txBox="1"/>
          <p:nvPr>
            <p:ph type="title"/>
          </p:nvPr>
        </p:nvSpPr>
        <p:spPr>
          <a:xfrm>
            <a:off x="457200" y="0"/>
            <a:ext cx="84582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53275" y="8001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CES Title and Content" showMasterSp="0">
  <p:cSld name="ACES Title and Conten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37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226" name="Google Shape;226;p37"/>
          <p:cNvSpPr txBox="1"/>
          <p:nvPr>
            <p:ph type="title"/>
          </p:nvPr>
        </p:nvSpPr>
        <p:spPr>
          <a:xfrm>
            <a:off x="457200" y="148828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PEX Title">
  <p:cSld name="CUSTOM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8"/>
          <p:cNvGrpSpPr/>
          <p:nvPr/>
        </p:nvGrpSpPr>
        <p:grpSpPr>
          <a:xfrm>
            <a:off x="0" y="685800"/>
            <a:ext cx="1181083" cy="4457700"/>
            <a:chOff x="0" y="990600"/>
            <a:chExt cx="1181792" cy="5943600"/>
          </a:xfrm>
        </p:grpSpPr>
        <p:sp>
          <p:nvSpPr>
            <p:cNvPr id="232" name="Google Shape;232;p38"/>
            <p:cNvSpPr/>
            <p:nvPr/>
          </p:nvSpPr>
          <p:spPr>
            <a:xfrm>
              <a:off x="0" y="990600"/>
              <a:ext cx="1181700" cy="5943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3" name="Google Shape;233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3093" y="3485614"/>
              <a:ext cx="961567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8"/>
            <p:cNvPicPr preferRelativeResize="0"/>
            <p:nvPr/>
          </p:nvPicPr>
          <p:blipFill rotWithShape="1">
            <a:blip r:embed="rId3">
              <a:alphaModFix/>
            </a:blip>
            <a:srcRect b="0" l="-464" r="-474" t="0"/>
            <a:stretch/>
          </p:blipFill>
          <p:spPr>
            <a:xfrm>
              <a:off x="97690" y="2340762"/>
              <a:ext cx="970192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152_Ott_s271115_snap.png" id="235" name="Google Shape;235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555" y="4613058"/>
              <a:ext cx="960120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8"/>
            <p:cNvPicPr preferRelativeResize="0"/>
            <p:nvPr/>
          </p:nvPicPr>
          <p:blipFill rotWithShape="1">
            <a:blip r:embed="rId5">
              <a:alphaModFix/>
            </a:blip>
            <a:srcRect b="606" l="-4315" r="39232" t="0"/>
            <a:stretch/>
          </p:blipFill>
          <p:spPr>
            <a:xfrm>
              <a:off x="51812" y="5861290"/>
              <a:ext cx="1091188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38"/>
            <p:cNvPicPr preferRelativeResize="0"/>
            <p:nvPr/>
          </p:nvPicPr>
          <p:blipFill rotWithShape="1">
            <a:blip r:embed="rId6">
              <a:alphaModFix/>
            </a:blip>
            <a:srcRect b="0" l="8316" r="12104" t="0"/>
            <a:stretch/>
          </p:blipFill>
          <p:spPr>
            <a:xfrm>
              <a:off x="0" y="1260258"/>
              <a:ext cx="1181792" cy="9360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NERSC_logo_color_sm.png" id="238" name="Google Shape;238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4625" y="-42575"/>
            <a:ext cx="1255700" cy="84496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 txBox="1"/>
          <p:nvPr>
            <p:ph type="title"/>
          </p:nvPr>
        </p:nvSpPr>
        <p:spPr>
          <a:xfrm>
            <a:off x="1606375" y="947350"/>
            <a:ext cx="71175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0E39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Department of Energy, DOE, Office of Science Logo" id="240" name="Google Shape;240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07825" y="4687388"/>
            <a:ext cx="1568053" cy="441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Full_Logo" id="241" name="Google Shape;241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09675" y="4587975"/>
            <a:ext cx="571500" cy="48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RSC Master Title Slide" showMasterSp="0">
  <p:cSld name="NERSC Master Title Slid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/>
        </p:nvSpPr>
        <p:spPr>
          <a:xfrm>
            <a:off x="1984375" y="2857500"/>
            <a:ext cx="421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40"/>
          <p:cNvGrpSpPr/>
          <p:nvPr/>
        </p:nvGrpSpPr>
        <p:grpSpPr>
          <a:xfrm>
            <a:off x="0" y="742950"/>
            <a:ext cx="1181083" cy="4457700"/>
            <a:chOff x="0" y="990600"/>
            <a:chExt cx="1181792" cy="5943600"/>
          </a:xfrm>
        </p:grpSpPr>
        <p:sp>
          <p:nvSpPr>
            <p:cNvPr id="262" name="Google Shape;262;p40"/>
            <p:cNvSpPr/>
            <p:nvPr/>
          </p:nvSpPr>
          <p:spPr>
            <a:xfrm>
              <a:off x="0" y="990600"/>
              <a:ext cx="1181700" cy="594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3" name="Google Shape;263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3093" y="3485614"/>
              <a:ext cx="961567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40"/>
            <p:cNvPicPr preferRelativeResize="0"/>
            <p:nvPr/>
          </p:nvPicPr>
          <p:blipFill rotWithShape="1">
            <a:blip r:embed="rId3">
              <a:alphaModFix/>
            </a:blip>
            <a:srcRect b="0" l="-464" r="-474" t="0"/>
            <a:stretch/>
          </p:blipFill>
          <p:spPr>
            <a:xfrm>
              <a:off x="97690" y="2340762"/>
              <a:ext cx="970192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152_Ott_s271115_snap.png" id="265" name="Google Shape;26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555" y="4613058"/>
              <a:ext cx="960120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40"/>
            <p:cNvPicPr preferRelativeResize="0"/>
            <p:nvPr/>
          </p:nvPicPr>
          <p:blipFill rotWithShape="1">
            <a:blip r:embed="rId5">
              <a:alphaModFix/>
            </a:blip>
            <a:srcRect b="606" l="-4315" r="39232" t="0"/>
            <a:stretch/>
          </p:blipFill>
          <p:spPr>
            <a:xfrm>
              <a:off x="51812" y="5861290"/>
              <a:ext cx="1091188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40"/>
            <p:cNvPicPr preferRelativeResize="0"/>
            <p:nvPr/>
          </p:nvPicPr>
          <p:blipFill rotWithShape="1">
            <a:blip r:embed="rId6">
              <a:alphaModFix/>
            </a:blip>
            <a:srcRect b="0" l="8316" r="12104" t="0"/>
            <a:stretch/>
          </p:blipFill>
          <p:spPr>
            <a:xfrm>
              <a:off x="0" y="1260258"/>
              <a:ext cx="1181792" cy="9360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NERSC_logo_color_sm.png" id="268" name="Google Shape;268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4625" y="-17850"/>
            <a:ext cx="1255700" cy="844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partment of Energy, DOE, Office of Science Logo" id="269" name="Google Shape;269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4463" y="4686300"/>
            <a:ext cx="1568053" cy="441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Full_Logo" id="270" name="Google Shape;270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40875" y="4663088"/>
            <a:ext cx="571500" cy="48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>
            <p:ph type="ctrTitle"/>
          </p:nvPr>
        </p:nvSpPr>
        <p:spPr>
          <a:xfrm>
            <a:off x="1293912" y="362959"/>
            <a:ext cx="75309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0E39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1295400" y="2057400"/>
            <a:ext cx="6934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RSC Title and Content" showMasterSp="0">
  <p:cSld name="NERSC Title and Conte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274" name="Google Shape;2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250" y="4583350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41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41"/>
          <p:cNvSpPr txBox="1"/>
          <p:nvPr>
            <p:ph idx="1" type="body"/>
          </p:nvPr>
        </p:nvSpPr>
        <p:spPr>
          <a:xfrm>
            <a:off x="457200" y="8925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1"/>
          <p:cNvSpPr txBox="1"/>
          <p:nvPr>
            <p:ph type="title"/>
          </p:nvPr>
        </p:nvSpPr>
        <p:spPr>
          <a:xfrm>
            <a:off x="457200" y="42829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mon Master Title Slide" showMasterSp="0">
  <p:cSld name="Common Master Title Slid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42"/>
          <p:cNvGrpSpPr/>
          <p:nvPr/>
        </p:nvGrpSpPr>
        <p:grpSpPr>
          <a:xfrm>
            <a:off x="0" y="0"/>
            <a:ext cx="1181083" cy="5200650"/>
            <a:chOff x="0" y="0"/>
            <a:chExt cx="1181792" cy="6934200"/>
          </a:xfrm>
        </p:grpSpPr>
        <p:sp>
          <p:nvSpPr>
            <p:cNvPr id="281" name="Google Shape;281;p42"/>
            <p:cNvSpPr/>
            <p:nvPr/>
          </p:nvSpPr>
          <p:spPr>
            <a:xfrm>
              <a:off x="0" y="0"/>
              <a:ext cx="1181700" cy="693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3093" y="2834956"/>
              <a:ext cx="961567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42"/>
            <p:cNvPicPr preferRelativeResize="0"/>
            <p:nvPr/>
          </p:nvPicPr>
          <p:blipFill rotWithShape="1">
            <a:blip r:embed="rId3">
              <a:alphaModFix/>
            </a:blip>
            <a:srcRect b="0" l="-464" r="-474" t="0"/>
            <a:stretch/>
          </p:blipFill>
          <p:spPr>
            <a:xfrm>
              <a:off x="97690" y="1690104"/>
              <a:ext cx="970192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152_Ott_s271115_snap.png" id="284" name="Google Shape;284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555" y="3962400"/>
              <a:ext cx="960120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42"/>
            <p:cNvPicPr preferRelativeResize="0"/>
            <p:nvPr/>
          </p:nvPicPr>
          <p:blipFill rotWithShape="1">
            <a:blip r:embed="rId5">
              <a:alphaModFix/>
            </a:blip>
            <a:srcRect b="606" l="-4315" r="39232" t="0"/>
            <a:stretch/>
          </p:blipFill>
          <p:spPr>
            <a:xfrm>
              <a:off x="51812" y="5210632"/>
              <a:ext cx="1091188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42"/>
            <p:cNvPicPr preferRelativeResize="0"/>
            <p:nvPr/>
          </p:nvPicPr>
          <p:blipFill rotWithShape="1">
            <a:blip r:embed="rId6">
              <a:alphaModFix/>
            </a:blip>
            <a:srcRect b="0" l="8316" r="12104" t="0"/>
            <a:stretch/>
          </p:blipFill>
          <p:spPr>
            <a:xfrm>
              <a:off x="0" y="609600"/>
              <a:ext cx="1181792" cy="9360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epartment of Energy, DOE, Office of Science Logo" id="287" name="Google Shape;287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4275" y="4629150"/>
            <a:ext cx="1568053" cy="441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Full_Logo" id="288" name="Google Shape;288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29600" y="4572000"/>
            <a:ext cx="571500" cy="48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1293900" y="614950"/>
            <a:ext cx="6934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42"/>
          <p:cNvSpPr txBox="1"/>
          <p:nvPr>
            <p:ph type="ctrTitle"/>
          </p:nvPr>
        </p:nvSpPr>
        <p:spPr>
          <a:xfrm>
            <a:off x="1293912" y="362959"/>
            <a:ext cx="75309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0E39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CES Master Title Slide" showMasterSp="0">
  <p:cSld name="ACES Master Title Slide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/>
        </p:nvSpPr>
        <p:spPr>
          <a:xfrm>
            <a:off x="1984375" y="2857500"/>
            <a:ext cx="421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43"/>
          <p:cNvGrpSpPr/>
          <p:nvPr/>
        </p:nvGrpSpPr>
        <p:grpSpPr>
          <a:xfrm>
            <a:off x="0" y="742950"/>
            <a:ext cx="1181083" cy="4457700"/>
            <a:chOff x="0" y="990600"/>
            <a:chExt cx="1181792" cy="5943600"/>
          </a:xfrm>
        </p:grpSpPr>
        <p:sp>
          <p:nvSpPr>
            <p:cNvPr id="294" name="Google Shape;294;p43"/>
            <p:cNvSpPr/>
            <p:nvPr/>
          </p:nvSpPr>
          <p:spPr>
            <a:xfrm>
              <a:off x="0" y="990600"/>
              <a:ext cx="1181700" cy="594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5" name="Google Shape;295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3093" y="3485614"/>
              <a:ext cx="961567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3"/>
            <p:cNvPicPr preferRelativeResize="0"/>
            <p:nvPr/>
          </p:nvPicPr>
          <p:blipFill rotWithShape="1">
            <a:blip r:embed="rId3">
              <a:alphaModFix/>
            </a:blip>
            <a:srcRect b="0" l="-464" r="-474" t="0"/>
            <a:stretch/>
          </p:blipFill>
          <p:spPr>
            <a:xfrm>
              <a:off x="97690" y="2340762"/>
              <a:ext cx="970192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152_Ott_s271115_snap.png" id="297" name="Google Shape;297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555" y="4613058"/>
              <a:ext cx="960120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43"/>
            <p:cNvPicPr preferRelativeResize="0"/>
            <p:nvPr/>
          </p:nvPicPr>
          <p:blipFill rotWithShape="1">
            <a:blip r:embed="rId5">
              <a:alphaModFix/>
            </a:blip>
            <a:srcRect b="606" l="-4315" r="39232" t="0"/>
            <a:stretch/>
          </p:blipFill>
          <p:spPr>
            <a:xfrm>
              <a:off x="51812" y="5861290"/>
              <a:ext cx="1091188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43"/>
            <p:cNvPicPr preferRelativeResize="0"/>
            <p:nvPr/>
          </p:nvPicPr>
          <p:blipFill rotWithShape="1">
            <a:blip r:embed="rId6">
              <a:alphaModFix/>
            </a:blip>
            <a:srcRect b="0" l="8316" r="12104" t="0"/>
            <a:stretch/>
          </p:blipFill>
          <p:spPr>
            <a:xfrm>
              <a:off x="0" y="1260258"/>
              <a:ext cx="1181792" cy="936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43"/>
          <p:cNvSpPr txBox="1"/>
          <p:nvPr>
            <p:ph type="ctrTitle"/>
          </p:nvPr>
        </p:nvSpPr>
        <p:spPr>
          <a:xfrm>
            <a:off x="1293912" y="362959"/>
            <a:ext cx="75309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0E39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3"/>
          <p:cNvSpPr txBox="1"/>
          <p:nvPr>
            <p:ph idx="1" type="body"/>
          </p:nvPr>
        </p:nvSpPr>
        <p:spPr>
          <a:xfrm>
            <a:off x="1295400" y="1143000"/>
            <a:ext cx="6934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360342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2900"/>
              <a:buNone/>
              <a:defRPr b="1" sz="29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43" name="Google Shape;43;p5"/>
          <p:cNvCxnSpPr/>
          <p:nvPr/>
        </p:nvCxnSpPr>
        <p:spPr>
          <a:xfrm flipH="1" rot="10800000">
            <a:off x="360342" y="774781"/>
            <a:ext cx="8457000" cy="14100"/>
          </a:xfrm>
          <a:prstGeom prst="straightConnector1">
            <a:avLst/>
          </a:prstGeom>
          <a:noFill/>
          <a:ln cap="flat" cmpd="sng" w="38100">
            <a:solidFill>
              <a:srgbClr val="429FD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500" y="134900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mon Title and Content" showMasterSp="0" type="obj">
  <p:cSld name="OBJEC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303" name="Google Shape;30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01763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44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44"/>
          <p:cNvSpPr txBox="1"/>
          <p:nvPr>
            <p:ph type="title"/>
          </p:nvPr>
        </p:nvSpPr>
        <p:spPr>
          <a:xfrm>
            <a:off x="457200" y="95325"/>
            <a:ext cx="84582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44"/>
          <p:cNvSpPr txBox="1"/>
          <p:nvPr>
            <p:ph idx="1" type="body"/>
          </p:nvPr>
        </p:nvSpPr>
        <p:spPr>
          <a:xfrm>
            <a:off x="353275" y="795500"/>
            <a:ext cx="8229600" cy="3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CES Title and Content" showMasterSp="0">
  <p:cSld name="ACES Title and Conten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45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p45"/>
          <p:cNvSpPr txBox="1"/>
          <p:nvPr>
            <p:ph type="title"/>
          </p:nvPr>
        </p:nvSpPr>
        <p:spPr>
          <a:xfrm>
            <a:off x="457200" y="148824"/>
            <a:ext cx="8458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45"/>
          <p:cNvSpPr txBox="1"/>
          <p:nvPr>
            <p:ph idx="1" type="body"/>
          </p:nvPr>
        </p:nvSpPr>
        <p:spPr>
          <a:xfrm>
            <a:off x="457200" y="885575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RSC_logo_color_sm.png" id="313" name="Google Shape;31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250" y="4583350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mon Title Only" showMasterSp="0">
  <p:cSld name="Common Title Only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315" name="Google Shape;31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89225" y="4586288"/>
            <a:ext cx="954881" cy="64174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6"/>
          <p:cNvSpPr txBox="1"/>
          <p:nvPr>
            <p:ph type="title"/>
          </p:nvPr>
        </p:nvSpPr>
        <p:spPr>
          <a:xfrm>
            <a:off x="457200" y="148828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46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4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RSC Title Only" showMasterSp="0">
  <p:cSld name="NERSC Title Only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RSC_logo_color_sm.png" id="321" name="Google Shape;32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0" y="4586288"/>
            <a:ext cx="954881" cy="641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47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323" name="Google Shape;323;p47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47"/>
          <p:cNvSpPr txBox="1"/>
          <p:nvPr>
            <p:ph type="title"/>
          </p:nvPr>
        </p:nvSpPr>
        <p:spPr>
          <a:xfrm>
            <a:off x="457200" y="148828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CES Title Only" showMasterSp="0">
  <p:cSld name="ACES Title Only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48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19050">
            <a:solidFill>
              <a:srgbClr val="F27F1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cxnSp>
      <p:sp>
        <p:nvSpPr>
          <p:cNvPr id="329" name="Google Shape;329;p48"/>
          <p:cNvSpPr txBox="1"/>
          <p:nvPr>
            <p:ph type="title"/>
          </p:nvPr>
        </p:nvSpPr>
        <p:spPr>
          <a:xfrm>
            <a:off x="457200" y="148828"/>
            <a:ext cx="84582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48"/>
          <p:cNvSpPr txBox="1"/>
          <p:nvPr>
            <p:ph idx="1" type="body"/>
          </p:nvPr>
        </p:nvSpPr>
        <p:spPr>
          <a:xfrm>
            <a:off x="457200" y="9715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Title Only" showMasterSp="0" type="titleOnly">
  <p:cSld name="TITLE_ONL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49"/>
          <p:cNvCxnSpPr/>
          <p:nvPr/>
        </p:nvCxnSpPr>
        <p:spPr>
          <a:xfrm>
            <a:off x="457200" y="808435"/>
            <a:ext cx="8458200" cy="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49"/>
          <p:cNvSpPr txBox="1"/>
          <p:nvPr>
            <p:ph type="title"/>
          </p:nvPr>
        </p:nvSpPr>
        <p:spPr>
          <a:xfrm>
            <a:off x="457200" y="59650"/>
            <a:ext cx="82296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4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RSC_logo_color_sm.png" id="337" name="Google Shape;33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01763"/>
            <a:ext cx="954881" cy="6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o Footers" showMasterSp="0">
  <p:cSld name="Blank No Footer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3_Title Slide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/>
          <p:nvPr/>
        </p:nvSpPr>
        <p:spPr>
          <a:xfrm>
            <a:off x="177425" y="165975"/>
            <a:ext cx="5342700" cy="314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2"/>
          <p:cNvSpPr txBox="1"/>
          <p:nvPr>
            <p:ph type="ctrTitle"/>
          </p:nvPr>
        </p:nvSpPr>
        <p:spPr>
          <a:xfrm>
            <a:off x="4624388" y="3573511"/>
            <a:ext cx="4214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2800"/>
              <a:buNone/>
              <a:defRPr b="1" sz="2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6" name="Google Shape;346;p52"/>
          <p:cNvSpPr txBox="1"/>
          <p:nvPr>
            <p:ph idx="1" type="body"/>
          </p:nvPr>
        </p:nvSpPr>
        <p:spPr>
          <a:xfrm>
            <a:off x="572972" y="435825"/>
            <a:ext cx="45516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7" name="Google Shape;347;p52"/>
          <p:cNvSpPr txBox="1"/>
          <p:nvPr>
            <p:ph idx="2" type="ctrTitle"/>
          </p:nvPr>
        </p:nvSpPr>
        <p:spPr>
          <a:xfrm>
            <a:off x="4624388" y="4145011"/>
            <a:ext cx="4214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1800"/>
              <a:buNone/>
              <a:defRPr b="1" sz="1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48" name="Google Shape;348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198" y="173175"/>
            <a:ext cx="1635387" cy="154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162" y="1787944"/>
            <a:ext cx="756763" cy="72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3548" y="173175"/>
            <a:ext cx="1635387" cy="154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5753" y="2592465"/>
            <a:ext cx="771470" cy="72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5753" y="1787944"/>
            <a:ext cx="766942" cy="7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5229" y="2592465"/>
            <a:ext cx="771470" cy="72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15912" y="1783709"/>
            <a:ext cx="1650662" cy="153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79375" y="3797925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1" name="Google Shape;36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Slide">
  <p:cSld name="Logo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754150" y="3370706"/>
            <a:ext cx="3635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1" sz="2800">
              <a:solidFill>
                <a:srgbClr val="1147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474" y="214600"/>
            <a:ext cx="6256275" cy="420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>
            <p:ph type="title"/>
          </p:nvPr>
        </p:nvSpPr>
        <p:spPr>
          <a:xfrm>
            <a:off x="6" y="10549"/>
            <a:ext cx="91440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54"/>
          <p:cNvSpPr txBox="1"/>
          <p:nvPr>
            <p:ph idx="10" type="dt"/>
          </p:nvPr>
        </p:nvSpPr>
        <p:spPr>
          <a:xfrm>
            <a:off x="2578264" y="478758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54"/>
          <p:cNvSpPr txBox="1"/>
          <p:nvPr>
            <p:ph idx="12" type="sldNum"/>
          </p:nvPr>
        </p:nvSpPr>
        <p:spPr>
          <a:xfrm>
            <a:off x="4563589" y="4789605"/>
            <a:ext cx="115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Slide">
  <p:cSld name="1_Subtitle Slid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/>
          <p:nvPr/>
        </p:nvSpPr>
        <p:spPr>
          <a:xfrm>
            <a:off x="205575" y="1057825"/>
            <a:ext cx="7119600" cy="152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5"/>
          <p:cNvSpPr txBox="1"/>
          <p:nvPr>
            <p:ph type="ctrTitle"/>
          </p:nvPr>
        </p:nvSpPr>
        <p:spPr>
          <a:xfrm>
            <a:off x="633075" y="1124988"/>
            <a:ext cx="62646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9" name="Google Shape;369;p55"/>
          <p:cNvSpPr txBox="1"/>
          <p:nvPr/>
        </p:nvSpPr>
        <p:spPr>
          <a:xfrm>
            <a:off x="1914841" y="2855608"/>
            <a:ext cx="42147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5600" y="2662325"/>
            <a:ext cx="716925" cy="7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1489" y="2662314"/>
            <a:ext cx="716943" cy="71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006" y="2660194"/>
            <a:ext cx="721175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9657" y="1057825"/>
            <a:ext cx="1528771" cy="152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7810" y="2660194"/>
            <a:ext cx="720910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0478" y="2660194"/>
            <a:ext cx="720090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4175" y="3416925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/>
          <p:nvPr>
            <p:ph type="title"/>
          </p:nvPr>
        </p:nvSpPr>
        <p:spPr>
          <a:xfrm>
            <a:off x="682625" y="195263"/>
            <a:ext cx="778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57"/>
          <p:cNvSpPr txBox="1"/>
          <p:nvPr>
            <p:ph idx="1" type="body"/>
          </p:nvPr>
        </p:nvSpPr>
        <p:spPr>
          <a:xfrm>
            <a:off x="682625" y="1179910"/>
            <a:ext cx="7782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8140" lvl="1" marL="914400" marR="0" rtl="0" algn="l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Arial"/>
              <a:buChar char="•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57"/>
          <p:cNvSpPr txBox="1"/>
          <p:nvPr>
            <p:ph idx="11" type="ftr"/>
          </p:nvPr>
        </p:nvSpPr>
        <p:spPr>
          <a:xfrm>
            <a:off x="592138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57"/>
          <p:cNvSpPr txBox="1"/>
          <p:nvPr>
            <p:ph idx="12" type="sldNum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BD200302-00063-02.jpg" id="391" name="Google Shape;391;p58"/>
          <p:cNvPicPr preferRelativeResize="0"/>
          <p:nvPr/>
        </p:nvPicPr>
        <p:blipFill rotWithShape="1">
          <a:blip r:embed="rId2">
            <a:alphaModFix/>
          </a:blip>
          <a:srcRect b="1719" l="3206" r="66401" t="26354"/>
          <a:stretch/>
        </p:blipFill>
        <p:spPr>
          <a:xfrm>
            <a:off x="0" y="800100"/>
            <a:ext cx="9143999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8"/>
          <p:cNvSpPr/>
          <p:nvPr/>
        </p:nvSpPr>
        <p:spPr>
          <a:xfrm>
            <a:off x="0" y="800100"/>
            <a:ext cx="9144000" cy="4343400"/>
          </a:xfrm>
          <a:prstGeom prst="rect">
            <a:avLst/>
          </a:prstGeom>
          <a:solidFill>
            <a:srgbClr val="376092">
              <a:alpha val="905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BNL_Banner.psd" id="394" name="Google Shape;39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6857999" cy="67746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8"/>
          <p:cNvSpPr txBox="1"/>
          <p:nvPr>
            <p:ph type="ctrTitle"/>
          </p:nvPr>
        </p:nvSpPr>
        <p:spPr>
          <a:xfrm>
            <a:off x="1387928" y="1597819"/>
            <a:ext cx="7070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58"/>
          <p:cNvSpPr txBox="1"/>
          <p:nvPr>
            <p:ph idx="1" type="subTitle"/>
          </p:nvPr>
        </p:nvSpPr>
        <p:spPr>
          <a:xfrm>
            <a:off x="1371599" y="2914650"/>
            <a:ext cx="70830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None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59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530"/>
              <a:buFont typeface="Arial"/>
              <a:buNone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b="0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050"/>
              <a:buFont typeface="Merriweather Sans"/>
              <a:buNone/>
              <a:defRPr b="0" i="0" sz="1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0"/>
          <p:cNvSpPr txBox="1"/>
          <p:nvPr>
            <p:ph type="title"/>
          </p:nvPr>
        </p:nvSpPr>
        <p:spPr>
          <a:xfrm>
            <a:off x="682625" y="195263"/>
            <a:ext cx="778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60"/>
          <p:cNvSpPr txBox="1"/>
          <p:nvPr>
            <p:ph idx="1" type="body"/>
          </p:nvPr>
        </p:nvSpPr>
        <p:spPr>
          <a:xfrm>
            <a:off x="457200" y="119896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60"/>
          <p:cNvSpPr txBox="1"/>
          <p:nvPr>
            <p:ph idx="2" type="body"/>
          </p:nvPr>
        </p:nvSpPr>
        <p:spPr>
          <a:xfrm>
            <a:off x="4648200" y="119896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60"/>
          <p:cNvSpPr txBox="1"/>
          <p:nvPr>
            <p:ph idx="11" type="ftr"/>
          </p:nvPr>
        </p:nvSpPr>
        <p:spPr>
          <a:xfrm>
            <a:off x="592138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60"/>
          <p:cNvSpPr txBox="1"/>
          <p:nvPr>
            <p:ph idx="12" type="sldNum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61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b="1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b="1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b="1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Google Shape;409;p6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b="0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61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b="1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b="1" i="0" sz="1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b="1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6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b="0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Google Shape;412;p61"/>
          <p:cNvSpPr txBox="1"/>
          <p:nvPr>
            <p:ph idx="11" type="ftr"/>
          </p:nvPr>
        </p:nvSpPr>
        <p:spPr>
          <a:xfrm>
            <a:off x="592138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61"/>
          <p:cNvSpPr txBox="1"/>
          <p:nvPr>
            <p:ph idx="12" type="sldNum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2"/>
          <p:cNvSpPr txBox="1"/>
          <p:nvPr>
            <p:ph type="title"/>
          </p:nvPr>
        </p:nvSpPr>
        <p:spPr>
          <a:xfrm>
            <a:off x="682625" y="195263"/>
            <a:ext cx="778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62"/>
          <p:cNvSpPr txBox="1"/>
          <p:nvPr>
            <p:ph idx="11" type="ftr"/>
          </p:nvPr>
        </p:nvSpPr>
        <p:spPr>
          <a:xfrm>
            <a:off x="592138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62"/>
          <p:cNvSpPr txBox="1"/>
          <p:nvPr>
            <p:ph idx="12" type="sldNum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4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64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64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b="0" i="0" sz="1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b="0" i="0" sz="1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b="0" i="0" sz="9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64"/>
          <p:cNvSpPr txBox="1"/>
          <p:nvPr>
            <p:ph idx="11" type="ftr"/>
          </p:nvPr>
        </p:nvSpPr>
        <p:spPr>
          <a:xfrm>
            <a:off x="592138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64"/>
          <p:cNvSpPr txBox="1"/>
          <p:nvPr>
            <p:ph idx="12" type="sldNum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4" name="Google Shape;54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380"/>
              <a:buFont typeface="Arial"/>
              <a:buNone/>
              <a:defRPr b="0" i="0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b="0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6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b="0" i="0" sz="1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b="0" i="0" sz="1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b="0" i="0" sz="9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65"/>
          <p:cNvSpPr txBox="1"/>
          <p:nvPr>
            <p:ph idx="11" type="ftr"/>
          </p:nvPr>
        </p:nvSpPr>
        <p:spPr>
          <a:xfrm>
            <a:off x="592138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65"/>
          <p:cNvSpPr txBox="1"/>
          <p:nvPr>
            <p:ph idx="12" type="sldNum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for photos">
  <p:cSld name="blank - for photo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0" y="4430880"/>
            <a:ext cx="9144000" cy="71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" y="10549"/>
            <a:ext cx="91440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08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16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2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33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2578264" y="478758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563589" y="4789605"/>
            <a:ext cx="115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1" Type="http://schemas.openxmlformats.org/officeDocument/2006/relationships/image" Target="../media/image50.png"/><Relationship Id="rId2" Type="http://schemas.openxmlformats.org/officeDocument/2006/relationships/image" Target="../media/image55.png"/><Relationship Id="rId3" Type="http://schemas.openxmlformats.org/officeDocument/2006/relationships/image" Target="../media/image61.jp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0.xml"/><Relationship Id="rId5" Type="http://schemas.openxmlformats.org/officeDocument/2006/relationships/image" Target="../media/image77.jpg"/><Relationship Id="rId6" Type="http://schemas.openxmlformats.org/officeDocument/2006/relationships/image" Target="../media/image65.png"/><Relationship Id="rId29" Type="http://schemas.openxmlformats.org/officeDocument/2006/relationships/theme" Target="../theme/theme3.xml"/><Relationship Id="rId7" Type="http://schemas.openxmlformats.org/officeDocument/2006/relationships/image" Target="../media/image67.jpg"/><Relationship Id="rId8" Type="http://schemas.openxmlformats.org/officeDocument/2006/relationships/image" Target="../media/image63.jpg"/><Relationship Id="rId11" Type="http://schemas.openxmlformats.org/officeDocument/2006/relationships/image" Target="../media/image59.png"/><Relationship Id="rId10" Type="http://schemas.openxmlformats.org/officeDocument/2006/relationships/image" Target="../media/image60.jpg"/><Relationship Id="rId13" Type="http://schemas.openxmlformats.org/officeDocument/2006/relationships/slideLayout" Target="../slideLayouts/slideLayout36.xml"/><Relationship Id="rId12" Type="http://schemas.openxmlformats.org/officeDocument/2006/relationships/image" Target="../media/image100.png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/>
        </p:nvSpPr>
        <p:spPr>
          <a:xfrm>
            <a:off x="1293813" y="285750"/>
            <a:ext cx="75312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396A"/>
              </a:buClr>
              <a:buSzPts val="4800"/>
              <a:buFont typeface="Calibri"/>
              <a:buNone/>
            </a:pPr>
            <a:r>
              <a:rPr b="1" i="0" lang="en" sz="4800" u="none" cap="none" strike="noStrike">
                <a:solidFill>
                  <a:srgbClr val="0E396A"/>
                </a:solidFill>
                <a:latin typeface="Calibri"/>
                <a:ea typeface="Calibri"/>
                <a:cs typeface="Calibri"/>
                <a:sym typeface="Calibri"/>
              </a:rPr>
              <a:t>Click to add title</a:t>
            </a:r>
            <a:endParaRPr/>
          </a:p>
        </p:txBody>
      </p:sp>
      <p:grpSp>
        <p:nvGrpSpPr>
          <p:cNvPr id="244" name="Google Shape;244;p39"/>
          <p:cNvGrpSpPr/>
          <p:nvPr/>
        </p:nvGrpSpPr>
        <p:grpSpPr>
          <a:xfrm>
            <a:off x="0" y="0"/>
            <a:ext cx="1181083" cy="5200650"/>
            <a:chOff x="0" y="0"/>
            <a:chExt cx="1181792" cy="6934200"/>
          </a:xfrm>
        </p:grpSpPr>
        <p:sp>
          <p:nvSpPr>
            <p:cNvPr id="245" name="Google Shape;245;p39"/>
            <p:cNvSpPr/>
            <p:nvPr/>
          </p:nvSpPr>
          <p:spPr>
            <a:xfrm>
              <a:off x="0" y="0"/>
              <a:ext cx="1181700" cy="6934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6" name="Google Shape;246;p3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23093" y="2834956"/>
              <a:ext cx="961567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9"/>
            <p:cNvPicPr preferRelativeResize="0"/>
            <p:nvPr/>
          </p:nvPicPr>
          <p:blipFill rotWithShape="1">
            <a:blip r:embed="rId2">
              <a:alphaModFix/>
            </a:blip>
            <a:srcRect b="0" l="-464" r="-474" t="0"/>
            <a:stretch/>
          </p:blipFill>
          <p:spPr>
            <a:xfrm>
              <a:off x="97690" y="1690104"/>
              <a:ext cx="970192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152_Ott_s271115_snap.png" id="248" name="Google Shape;24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555" y="3962400"/>
              <a:ext cx="960120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9"/>
            <p:cNvPicPr preferRelativeResize="0"/>
            <p:nvPr/>
          </p:nvPicPr>
          <p:blipFill rotWithShape="1">
            <a:blip r:embed="rId4">
              <a:alphaModFix/>
            </a:blip>
            <a:srcRect b="606" l="-4315" r="39232" t="0"/>
            <a:stretch/>
          </p:blipFill>
          <p:spPr>
            <a:xfrm>
              <a:off x="51812" y="5210632"/>
              <a:ext cx="1091188" cy="96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9"/>
            <p:cNvPicPr preferRelativeResize="0"/>
            <p:nvPr/>
          </p:nvPicPr>
          <p:blipFill rotWithShape="1">
            <a:blip r:embed="rId5">
              <a:alphaModFix/>
            </a:blip>
            <a:srcRect b="0" l="8316" r="12104" t="0"/>
            <a:stretch/>
          </p:blipFill>
          <p:spPr>
            <a:xfrm>
              <a:off x="0" y="609600"/>
              <a:ext cx="1181792" cy="936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39"/>
          <p:cNvSpPr txBox="1"/>
          <p:nvPr/>
        </p:nvSpPr>
        <p:spPr>
          <a:xfrm>
            <a:off x="1279525" y="1435894"/>
            <a:ext cx="84438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b="0" i="0" lang="en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Click to change Presenter Name</a:t>
            </a: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9563" y="4572000"/>
            <a:ext cx="1073944" cy="556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itycareerfair.com/assets/images/cities/images/Logos/sandia%20national%20labs.jpg" id="253" name="Google Shape;253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3863" y="4572000"/>
            <a:ext cx="997744" cy="63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08538" y="4572000"/>
            <a:ext cx="451247" cy="46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70263" y="4800600"/>
            <a:ext cx="898921" cy="272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partment of Energy, DOE, Office of Science Logo" id="256" name="Google Shape;256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84275" y="4686300"/>
            <a:ext cx="1568053" cy="441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Full_Logo" id="257" name="Google Shape;257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29600" y="4629150"/>
            <a:ext cx="571500" cy="488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ex.png" id="258" name="Google Shape;258;p39"/>
          <p:cNvPicPr preferRelativeResize="0"/>
          <p:nvPr/>
        </p:nvPicPr>
        <p:blipFill rotWithShape="1">
          <a:blip r:embed="rId12">
            <a:alphaModFix amt="33000"/>
          </a:blip>
          <a:srcRect b="8147" l="0" r="0" t="0"/>
          <a:stretch/>
        </p:blipFill>
        <p:spPr>
          <a:xfrm>
            <a:off x="1252538" y="2336006"/>
            <a:ext cx="4157662" cy="147518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/>
          <p:nvPr>
            <p:ph type="title"/>
          </p:nvPr>
        </p:nvSpPr>
        <p:spPr>
          <a:xfrm>
            <a:off x="682625" y="195263"/>
            <a:ext cx="778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81" name="Google Shape;381;p56"/>
          <p:cNvCxnSpPr/>
          <p:nvPr/>
        </p:nvCxnSpPr>
        <p:spPr>
          <a:xfrm>
            <a:off x="0" y="4532710"/>
            <a:ext cx="91440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LBNL_small_logo.psd" id="382" name="Google Shape;382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47075" y="4681538"/>
            <a:ext cx="426244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 txBox="1"/>
          <p:nvPr>
            <p:ph idx="11" type="ftr"/>
          </p:nvPr>
        </p:nvSpPr>
        <p:spPr>
          <a:xfrm>
            <a:off x="592138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56"/>
          <p:cNvSpPr txBox="1"/>
          <p:nvPr>
            <p:ph idx="12" type="sldNum"/>
          </p:nvPr>
        </p:nvSpPr>
        <p:spPr>
          <a:xfrm>
            <a:off x="3505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6.png"/><Relationship Id="rId4" Type="http://schemas.openxmlformats.org/officeDocument/2006/relationships/image" Target="../media/image94.jpg"/><Relationship Id="rId5" Type="http://schemas.openxmlformats.org/officeDocument/2006/relationships/image" Target="../media/image8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5.png"/><Relationship Id="rId4" Type="http://schemas.openxmlformats.org/officeDocument/2006/relationships/image" Target="../media/image92.jpg"/><Relationship Id="rId5" Type="http://schemas.openxmlformats.org/officeDocument/2006/relationships/image" Target="../media/image104.png"/><Relationship Id="rId6" Type="http://schemas.openxmlformats.org/officeDocument/2006/relationships/image" Target="../media/image9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6"/>
          <p:cNvSpPr txBox="1"/>
          <p:nvPr>
            <p:ph type="ctrTitle"/>
          </p:nvPr>
        </p:nvSpPr>
        <p:spPr>
          <a:xfrm>
            <a:off x="4614213" y="3868161"/>
            <a:ext cx="4214700" cy="7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Jack Deslippe </a:t>
            </a:r>
            <a:endParaRPr sz="2400"/>
          </a:p>
        </p:txBody>
      </p:sp>
      <p:sp>
        <p:nvSpPr>
          <p:cNvPr id="436" name="Google Shape;436;p66"/>
          <p:cNvSpPr txBox="1"/>
          <p:nvPr>
            <p:ph idx="1" type="body"/>
          </p:nvPr>
        </p:nvSpPr>
        <p:spPr>
          <a:xfrm>
            <a:off x="572972" y="435825"/>
            <a:ext cx="4551600" cy="26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GPU Science Day(s) Welcome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5"/>
          <p:cNvSpPr txBox="1"/>
          <p:nvPr>
            <p:ph type="title"/>
          </p:nvPr>
        </p:nvSpPr>
        <p:spPr>
          <a:xfrm>
            <a:off x="457200" y="42829"/>
            <a:ext cx="84582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Earthquake Safety</a:t>
            </a:r>
            <a:endParaRPr/>
          </a:p>
        </p:txBody>
      </p:sp>
      <p:sp>
        <p:nvSpPr>
          <p:cNvPr id="532" name="Google Shape;532;p7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3" name="Google Shape;53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1829"/>
            <a:ext cx="8839200" cy="319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6"/>
          <p:cNvSpPr txBox="1"/>
          <p:nvPr>
            <p:ph type="title"/>
          </p:nvPr>
        </p:nvSpPr>
        <p:spPr>
          <a:xfrm>
            <a:off x="682625" y="195263"/>
            <a:ext cx="778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Restrooms</a:t>
            </a:r>
            <a:endParaRPr/>
          </a:p>
        </p:txBody>
      </p:sp>
      <p:sp>
        <p:nvSpPr>
          <p:cNvPr id="539" name="Google Shape;539;p76"/>
          <p:cNvSpPr txBox="1"/>
          <p:nvPr>
            <p:ph idx="1" type="body"/>
          </p:nvPr>
        </p:nvSpPr>
        <p:spPr>
          <a:xfrm>
            <a:off x="682625" y="951310"/>
            <a:ext cx="7782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Restrooms are located on floors 4, 5 and 6 on the corner of each floor, just off of the stairs by the auditorium.</a:t>
            </a:r>
            <a:endParaRPr/>
          </a:p>
        </p:txBody>
      </p:sp>
      <p:grpSp>
        <p:nvGrpSpPr>
          <p:cNvPr id="540" name="Google Shape;540;p76"/>
          <p:cNvGrpSpPr/>
          <p:nvPr/>
        </p:nvGrpSpPr>
        <p:grpSpPr>
          <a:xfrm>
            <a:off x="2410446" y="2247244"/>
            <a:ext cx="5677788" cy="2791076"/>
            <a:chOff x="1208308" y="2506263"/>
            <a:chExt cx="6523944" cy="4162058"/>
          </a:xfrm>
        </p:grpSpPr>
        <p:pic>
          <p:nvPicPr>
            <p:cNvPr descr="Screen Shot 2019-04-06 at 6.37.17 PM.png" id="541" name="Google Shape;541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8308" y="2506263"/>
              <a:ext cx="6523944" cy="41620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76"/>
            <p:cNvSpPr/>
            <p:nvPr/>
          </p:nvSpPr>
          <p:spPr>
            <a:xfrm flipH="1" rot="10800000">
              <a:off x="1288452" y="2564767"/>
              <a:ext cx="727500" cy="1177500"/>
            </a:xfrm>
            <a:prstGeom prst="donut">
              <a:avLst>
                <a:gd fmla="val 3867" name="adj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6"/>
            <p:cNvSpPr/>
            <p:nvPr/>
          </p:nvSpPr>
          <p:spPr>
            <a:xfrm flipH="1" rot="10800000">
              <a:off x="1977193" y="2786700"/>
              <a:ext cx="727500" cy="642300"/>
            </a:xfrm>
            <a:prstGeom prst="donut">
              <a:avLst>
                <a:gd fmla="val 3867" name="adj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76"/>
          <p:cNvSpPr/>
          <p:nvPr/>
        </p:nvSpPr>
        <p:spPr>
          <a:xfrm>
            <a:off x="838425" y="2196351"/>
            <a:ext cx="1158900" cy="4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0233" y="123701"/>
                </a:moveTo>
                <a:lnTo>
                  <a:pt x="181733" y="205399"/>
                </a:ln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Women’s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76"/>
          <p:cNvSpPr/>
          <p:nvPr/>
        </p:nvSpPr>
        <p:spPr>
          <a:xfrm>
            <a:off x="3771150" y="1986974"/>
            <a:ext cx="840000" cy="35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356" y="120100"/>
                </a:moveTo>
                <a:lnTo>
                  <a:pt x="-43441" y="243799"/>
                </a:ln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Men’s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76"/>
          <p:cNvSpPr/>
          <p:nvPr/>
        </p:nvSpPr>
        <p:spPr>
          <a:xfrm>
            <a:off x="6725850" y="2171773"/>
            <a:ext cx="2137500" cy="63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356" y="120100"/>
                </a:moveTo>
                <a:lnTo>
                  <a:pt x="46633" y="304012"/>
                </a:ln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 Inclusive and Accessible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76"/>
          <p:cNvSpPr/>
          <p:nvPr/>
        </p:nvSpPr>
        <p:spPr>
          <a:xfrm flipH="1" rot="10800000">
            <a:off x="7263822" y="3243370"/>
            <a:ext cx="633000" cy="430500"/>
          </a:xfrm>
          <a:prstGeom prst="donut">
            <a:avLst>
              <a:gd fmla="val 3867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7"/>
          <p:cNvSpPr txBox="1"/>
          <p:nvPr>
            <p:ph type="title"/>
          </p:nvPr>
        </p:nvSpPr>
        <p:spPr>
          <a:xfrm>
            <a:off x="682625" y="195263"/>
            <a:ext cx="778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Assisted listening devices</a:t>
            </a:r>
            <a:endParaRPr/>
          </a:p>
        </p:txBody>
      </p:sp>
      <p:sp>
        <p:nvSpPr>
          <p:cNvPr id="553" name="Google Shape;553;p77"/>
          <p:cNvSpPr txBox="1"/>
          <p:nvPr>
            <p:ph idx="1" type="body"/>
          </p:nvPr>
        </p:nvSpPr>
        <p:spPr>
          <a:xfrm>
            <a:off x="682625" y="1179910"/>
            <a:ext cx="7782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auditorium is equipped with assisted listening devices.  We have 9 receivers available at the front of the room.  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Speakers</a:t>
            </a:r>
            <a:r>
              <a:rPr lang="en"/>
              <a:t>, please be sure to use the microphone during your presentation.  During Q&amp;A please make sure questions are asked through a handheld microphone.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7"/>
          <p:cNvSpPr txBox="1"/>
          <p:nvPr>
            <p:ph type="title"/>
          </p:nvPr>
        </p:nvSpPr>
        <p:spPr>
          <a:xfrm>
            <a:off x="360341" y="134901"/>
            <a:ext cx="7020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rPr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GPU for Science Day(s)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67"/>
          <p:cNvSpPr txBox="1"/>
          <p:nvPr>
            <p:ph idx="12" type="sldNum"/>
          </p:nvPr>
        </p:nvSpPr>
        <p:spPr>
          <a:xfrm>
            <a:off x="4116656" y="4776604"/>
            <a:ext cx="92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fld id="{00000000-1234-1234-1234-123412341234}" type="slidenum">
              <a:rPr b="0" i="0" lang="en" sz="11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" sz="11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endParaRPr b="0" i="0" sz="1100" u="none" cap="none" strike="noStrike">
              <a:solidFill>
                <a:srgbClr val="1147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7"/>
          <p:cNvSpPr txBox="1"/>
          <p:nvPr/>
        </p:nvSpPr>
        <p:spPr>
          <a:xfrm>
            <a:off x="201925" y="866575"/>
            <a:ext cx="8836800" cy="30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Introduction to GPUs and Related Technologies for the Uninitiated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Sharing Place for Experiences, Expertise, Tips and Tricks For All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Celebration of Science Achievement Using GPUs and HPC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Opportunity to Experience GPU Development First Hand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Expression of the Initiative and Enthusiasm of LBNL PostDocs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222" y="2264998"/>
            <a:ext cx="2131510" cy="1553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8"/>
          <p:cNvSpPr txBox="1"/>
          <p:nvPr>
            <p:ph type="title"/>
          </p:nvPr>
        </p:nvSpPr>
        <p:spPr>
          <a:xfrm>
            <a:off x="368225" y="57475"/>
            <a:ext cx="8460300" cy="7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194963"/>
              </a:buClr>
              <a:buSzPts val="2800"/>
              <a:buFont typeface="Helvetica Neue"/>
              <a:buNone/>
            </a:pPr>
            <a:r>
              <a:rPr lang="en"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GPUs are the Near Future of DOE HPC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51" name="Google Shape;451;p68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2" name="Google Shape;452;p68"/>
          <p:cNvGrpSpPr/>
          <p:nvPr/>
        </p:nvGrpSpPr>
        <p:grpSpPr>
          <a:xfrm>
            <a:off x="4006441" y="2548704"/>
            <a:ext cx="2613649" cy="934563"/>
            <a:chOff x="7885302" y="1482010"/>
            <a:chExt cx="2581637" cy="840057"/>
          </a:xfrm>
        </p:grpSpPr>
        <p:pic>
          <p:nvPicPr>
            <p:cNvPr id="453" name="Google Shape;453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85302" y="1482010"/>
              <a:ext cx="2581637" cy="8400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68"/>
            <p:cNvSpPr txBox="1"/>
            <p:nvPr/>
          </p:nvSpPr>
          <p:spPr>
            <a:xfrm rot="462171">
              <a:off x="9576272" y="1939998"/>
              <a:ext cx="745325" cy="261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68"/>
          <p:cNvSpPr txBox="1"/>
          <p:nvPr/>
        </p:nvSpPr>
        <p:spPr>
          <a:xfrm>
            <a:off x="4005981" y="3392358"/>
            <a:ext cx="22368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89150" spcFirstLastPara="1" rIns="89150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Argonne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Intel/Cray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/>
              <a:t>(2021)</a:t>
            </a:r>
            <a:endParaRPr sz="1200"/>
          </a:p>
        </p:txBody>
      </p:sp>
      <p:sp>
        <p:nvSpPr>
          <p:cNvPr id="456" name="Google Shape;456;p68"/>
          <p:cNvSpPr txBox="1"/>
          <p:nvPr/>
        </p:nvSpPr>
        <p:spPr>
          <a:xfrm>
            <a:off x="6925682" y="3472219"/>
            <a:ext cx="1787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89150" spcFirstLastPara="1" rIns="89150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ORNL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AMD/Cray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/>
              <a:t>(2021)</a:t>
            </a:r>
            <a:endParaRPr sz="1200"/>
          </a:p>
        </p:txBody>
      </p:sp>
      <p:pic>
        <p:nvPicPr>
          <p:cNvPr id="457" name="Google Shape;45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6139" y="1309158"/>
            <a:ext cx="4764960" cy="53901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8"/>
          <p:cNvSpPr txBox="1"/>
          <p:nvPr/>
        </p:nvSpPr>
        <p:spPr>
          <a:xfrm>
            <a:off x="5332963" y="1721675"/>
            <a:ext cx="22368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89150" spcFirstLastPara="1" rIns="89150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NERSC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NVIDIA/Cray (2020)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8"/>
          <p:cNvSpPr txBox="1"/>
          <p:nvPr/>
        </p:nvSpPr>
        <p:spPr>
          <a:xfrm>
            <a:off x="292100" y="1189750"/>
            <a:ext cx="3586200" cy="3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GPUs will provide the bulk of performance at NERSC, ALCF and OLCF in the near future.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Why?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Performance Potential Per Watt Greatly Exceeds That of Traditional General Purpose CPU Systems. 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9"/>
          <p:cNvSpPr txBox="1"/>
          <p:nvPr>
            <p:ph type="title"/>
          </p:nvPr>
        </p:nvSpPr>
        <p:spPr>
          <a:xfrm>
            <a:off x="360342" y="134901"/>
            <a:ext cx="68190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NERSC Systems Roadmap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6" name="Google Shape;466;p69"/>
          <p:cNvSpPr/>
          <p:nvPr/>
        </p:nvSpPr>
        <p:spPr>
          <a:xfrm>
            <a:off x="87475" y="1209375"/>
            <a:ext cx="8611500" cy="3441300"/>
          </a:xfrm>
          <a:custGeom>
            <a:rect b="b" l="l" r="r" t="t"/>
            <a:pathLst>
              <a:path extrusionOk="0" h="120000" w="120000">
                <a:moveTo>
                  <a:pt x="863" y="59007"/>
                </a:moveTo>
                <a:cubicBezTo>
                  <a:pt x="24517" y="70287"/>
                  <a:pt x="82187" y="51906"/>
                  <a:pt x="106553" y="10234"/>
                </a:cubicBezTo>
                <a:lnTo>
                  <a:pt x="102388" y="7206"/>
                </a:lnTo>
                <a:lnTo>
                  <a:pt x="115467" y="0"/>
                </a:lnTo>
                <a:lnTo>
                  <a:pt x="120000" y="23080"/>
                </a:lnTo>
                <a:lnTo>
                  <a:pt x="113374" y="17127"/>
                </a:lnTo>
                <a:cubicBezTo>
                  <a:pt x="81669" y="95352"/>
                  <a:pt x="19014" y="113315"/>
                  <a:pt x="0" y="120000"/>
                </a:cubicBezTo>
                <a:lnTo>
                  <a:pt x="5525" y="82402"/>
                </a:lnTo>
                <a:lnTo>
                  <a:pt x="863" y="59007"/>
                </a:lnTo>
                <a:close/>
              </a:path>
            </a:pathLst>
          </a:cu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cap="flat" cmpd="sng" w="9525">
            <a:solidFill>
              <a:srgbClr val="EA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9"/>
          <p:cNvSpPr/>
          <p:nvPr/>
        </p:nvSpPr>
        <p:spPr>
          <a:xfrm>
            <a:off x="416400" y="3212525"/>
            <a:ext cx="18900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NERSC-7: Edison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2.5 PFs 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Multi-core CPU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3MW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8" name="Google Shape;468;p69"/>
          <p:cNvSpPr/>
          <p:nvPr/>
        </p:nvSpPr>
        <p:spPr>
          <a:xfrm>
            <a:off x="2750001" y="3014525"/>
            <a:ext cx="1924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NERSC-8: Cori 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30PFs 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Manycore CPU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4MW</a:t>
            </a:r>
            <a:endParaRPr sz="1600"/>
          </a:p>
        </p:txBody>
      </p:sp>
      <p:sp>
        <p:nvSpPr>
          <p:cNvPr id="469" name="Google Shape;469;p69"/>
          <p:cNvSpPr txBox="1"/>
          <p:nvPr/>
        </p:nvSpPr>
        <p:spPr>
          <a:xfrm>
            <a:off x="0" y="4183500"/>
            <a:ext cx="8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2013</a:t>
            </a:r>
            <a:endParaRPr sz="1800"/>
          </a:p>
        </p:txBody>
      </p:sp>
      <p:sp>
        <p:nvSpPr>
          <p:cNvPr id="470" name="Google Shape;470;p69"/>
          <p:cNvSpPr txBox="1"/>
          <p:nvPr/>
        </p:nvSpPr>
        <p:spPr>
          <a:xfrm>
            <a:off x="2084450" y="4181050"/>
            <a:ext cx="8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2016</a:t>
            </a:r>
            <a:endParaRPr sz="1800"/>
          </a:p>
        </p:txBody>
      </p:sp>
      <p:sp>
        <p:nvSpPr>
          <p:cNvPr id="471" name="Google Shape;471;p69"/>
          <p:cNvSpPr txBox="1"/>
          <p:nvPr/>
        </p:nvSpPr>
        <p:spPr>
          <a:xfrm>
            <a:off x="6666375" y="4181050"/>
            <a:ext cx="8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2024</a:t>
            </a:r>
            <a:endParaRPr sz="1800"/>
          </a:p>
        </p:txBody>
      </p:sp>
      <p:cxnSp>
        <p:nvCxnSpPr>
          <p:cNvPr id="472" name="Google Shape;472;p69"/>
          <p:cNvCxnSpPr/>
          <p:nvPr/>
        </p:nvCxnSpPr>
        <p:spPr>
          <a:xfrm rot="10800000">
            <a:off x="370773" y="2890466"/>
            <a:ext cx="0" cy="1212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diamond"/>
          </a:ln>
          <a:effectLst>
            <a:outerShdw rotWithShape="0" algn="ctr" dir="2700000" dist="17961">
              <a:srgbClr val="4D4D4D"/>
            </a:outerShdw>
          </a:effectLst>
        </p:spPr>
      </p:cxnSp>
      <p:pic>
        <p:nvPicPr>
          <p:cNvPr descr="cascade" id="473" name="Google Shape;47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7848" y="974701"/>
            <a:ext cx="2032702" cy="1069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69"/>
          <p:cNvCxnSpPr/>
          <p:nvPr/>
        </p:nvCxnSpPr>
        <p:spPr>
          <a:xfrm flipH="1" rot="10800000">
            <a:off x="4825298" y="2251466"/>
            <a:ext cx="2400" cy="1851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diamond"/>
          </a:ln>
          <a:effectLst>
            <a:outerShdw rotWithShape="0" algn="ctr" dir="2700000" dist="17961">
              <a:srgbClr val="4D4D4D"/>
            </a:outerShdw>
          </a:effectLst>
        </p:spPr>
      </p:cxnSp>
      <p:cxnSp>
        <p:nvCxnSpPr>
          <p:cNvPr id="475" name="Google Shape;475;p69"/>
          <p:cNvCxnSpPr/>
          <p:nvPr/>
        </p:nvCxnSpPr>
        <p:spPr>
          <a:xfrm flipH="1" rot="10800000">
            <a:off x="7035098" y="1710866"/>
            <a:ext cx="4800" cy="2391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diamond"/>
          </a:ln>
          <a:effectLst>
            <a:outerShdw rotWithShape="0" algn="ctr" dir="2700000" dist="17961">
              <a:srgbClr val="4D4D4D"/>
            </a:outerShdw>
          </a:effectLst>
        </p:spPr>
      </p:cxnSp>
      <p:sp>
        <p:nvSpPr>
          <p:cNvPr id="476" name="Google Shape;476;p69"/>
          <p:cNvSpPr/>
          <p:nvPr/>
        </p:nvSpPr>
        <p:spPr>
          <a:xfrm>
            <a:off x="4478705" y="2433250"/>
            <a:ext cx="18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descr="NERSC-Cabinet-Cori copy.jpg" id="477" name="Google Shape;47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0775" y="1675863"/>
            <a:ext cx="3236404" cy="5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02" y="2134800"/>
            <a:ext cx="2032700" cy="114412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9"/>
          <p:cNvSpPr/>
          <p:nvPr/>
        </p:nvSpPr>
        <p:spPr>
          <a:xfrm>
            <a:off x="4978200" y="2828513"/>
            <a:ext cx="2133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NERSC-9: Perlmutter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3-4x Cori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CPU and GPU nodes 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&gt;5 MW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Optimized for Science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480" name="Google Shape;480;p69"/>
          <p:cNvCxnSpPr/>
          <p:nvPr/>
        </p:nvCxnSpPr>
        <p:spPr>
          <a:xfrm rot="10800000">
            <a:off x="2517098" y="2507366"/>
            <a:ext cx="22200" cy="1595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diamond"/>
          </a:ln>
          <a:effectLst>
            <a:outerShdw rotWithShape="0" algn="ctr" dir="2700000" dist="17961">
              <a:srgbClr val="4D4D4D"/>
            </a:outerShdw>
          </a:effectLst>
        </p:spPr>
      </p:cxnSp>
      <p:sp>
        <p:nvSpPr>
          <p:cNvPr id="481" name="Google Shape;481;p69"/>
          <p:cNvSpPr txBox="1"/>
          <p:nvPr/>
        </p:nvSpPr>
        <p:spPr>
          <a:xfrm>
            <a:off x="4375413" y="4200375"/>
            <a:ext cx="8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2020</a:t>
            </a:r>
            <a:endParaRPr sz="1800"/>
          </a:p>
        </p:txBody>
      </p:sp>
      <p:sp>
        <p:nvSpPr>
          <p:cNvPr id="482" name="Google Shape;482;p69"/>
          <p:cNvSpPr/>
          <p:nvPr/>
        </p:nvSpPr>
        <p:spPr>
          <a:xfrm>
            <a:off x="7111301" y="2543875"/>
            <a:ext cx="17643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NERSC-10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ExaSystem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~20MW</a:t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83" name="Google Shape;483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0">
            <a:off x="3590948" y="1082913"/>
            <a:ext cx="2890303" cy="52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7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5725"/>
            <a:ext cx="5642322" cy="417630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0"/>
          <p:cNvSpPr txBox="1"/>
          <p:nvPr>
            <p:ph type="title"/>
          </p:nvPr>
        </p:nvSpPr>
        <p:spPr>
          <a:xfrm>
            <a:off x="138300" y="110675"/>
            <a:ext cx="9005700" cy="6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Why GPUs Now at NERSC?</a:t>
            </a:r>
            <a:endParaRPr sz="2800"/>
          </a:p>
        </p:txBody>
      </p:sp>
      <p:sp>
        <p:nvSpPr>
          <p:cNvPr id="491" name="Google Shape;491;p70"/>
          <p:cNvSpPr txBox="1"/>
          <p:nvPr>
            <p:ph idx="12" type="sldNum"/>
          </p:nvPr>
        </p:nvSpPr>
        <p:spPr>
          <a:xfrm>
            <a:off x="6781800" y="4743263"/>
            <a:ext cx="2133600" cy="2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2" name="Google Shape;492;p70"/>
          <p:cNvGraphicFramePr/>
          <p:nvPr/>
        </p:nvGraphicFramePr>
        <p:xfrm>
          <a:off x="5665850" y="86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{F5F7B877-83C3-4B95-87C3-2FF0300CED73}</a:tableStyleId>
              </a:tblPr>
              <a:tblGrid>
                <a:gridCol w="1657300"/>
                <a:gridCol w="1657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GPU Status &amp; Description</a:t>
                      </a:r>
                      <a:endParaRPr b="1"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Fraction</a:t>
                      </a:r>
                      <a:endParaRPr b="1" sz="1000"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D9D9D9"/>
                          </a:solidFill>
                        </a:rPr>
                        <a:t>Enabled: </a:t>
                      </a:r>
                      <a:endParaRPr b="1" sz="1000">
                        <a:solidFill>
                          <a:srgbClr val="D9D9D9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D9D9D9"/>
                          </a:solidFill>
                        </a:rPr>
                        <a:t>Most features are ported and performant</a:t>
                      </a:r>
                      <a:endParaRPr sz="1000">
                        <a:solidFill>
                          <a:srgbClr val="D9D9D9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32%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Kernels:</a:t>
                      </a:r>
                      <a:r>
                        <a:rPr lang="en" sz="1000"/>
                        <a:t> </a:t>
                      </a:r>
                      <a:br>
                        <a:rPr lang="en" sz="1000"/>
                      </a:br>
                      <a:r>
                        <a:rPr lang="en" sz="1000"/>
                        <a:t>Ports of some kernels have been documented.</a:t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10%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Proxy: </a:t>
                      </a:r>
                      <a:br>
                        <a:rPr lang="en" sz="1000"/>
                      </a:br>
                      <a:r>
                        <a:rPr lang="en" sz="1000"/>
                        <a:t>Kernels in related codes have been ported</a:t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C8D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19%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D9D9D9"/>
                          </a:solidFill>
                        </a:rPr>
                        <a:t>Unlikely:</a:t>
                      </a:r>
                      <a:r>
                        <a:rPr lang="en" sz="1000">
                          <a:solidFill>
                            <a:srgbClr val="D9D9D9"/>
                          </a:solidFill>
                        </a:rPr>
                        <a:t> </a:t>
                      </a:r>
                      <a:endParaRPr sz="1000">
                        <a:solidFill>
                          <a:srgbClr val="D9D9D9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D9D9D9"/>
                          </a:solidFill>
                        </a:rPr>
                        <a:t>A GPU port would require major effort.</a:t>
                      </a:r>
                      <a:endParaRPr sz="1000">
                        <a:solidFill>
                          <a:srgbClr val="D9D9D9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14%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Unknown: </a:t>
                      </a:r>
                      <a:br>
                        <a:rPr lang="en" sz="1000"/>
                      </a:br>
                      <a:r>
                        <a:rPr lang="en" sz="1000"/>
                        <a:t>GPU readiness cannot be assessed at this time.</a:t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25%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</a:tbl>
          </a:graphicData>
        </a:graphic>
      </p:graphicFrame>
      <p:sp>
        <p:nvSpPr>
          <p:cNvPr id="493" name="Google Shape;493;p70"/>
          <p:cNvSpPr txBox="1"/>
          <p:nvPr/>
        </p:nvSpPr>
        <p:spPr>
          <a:xfrm>
            <a:off x="1587375" y="895725"/>
            <a:ext cx="2709000" cy="351600"/>
          </a:xfrm>
          <a:prstGeom prst="rect">
            <a:avLst/>
          </a:prstGeom>
          <a:solidFill>
            <a:srgbClr val="FFFFFF">
              <a:alpha val="463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Breakdown of Hours at NERSC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1"/>
          <p:cNvSpPr txBox="1"/>
          <p:nvPr>
            <p:ph idx="1" type="body"/>
          </p:nvPr>
        </p:nvSpPr>
        <p:spPr>
          <a:xfrm>
            <a:off x="533400" y="968750"/>
            <a:ext cx="8229600" cy="35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How to enable a diverse community of 7,000 users, 750 projects, and 700 codes to run on advanced architectures like Perlmutter, Frontier, Aurora and beyond?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71"/>
          <p:cNvSpPr txBox="1"/>
          <p:nvPr>
            <p:ph type="title"/>
          </p:nvPr>
        </p:nvSpPr>
        <p:spPr>
          <a:xfrm>
            <a:off x="457200" y="42829"/>
            <a:ext cx="84582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Our Common Challenge</a:t>
            </a:r>
            <a:endParaRPr/>
          </a:p>
        </p:txBody>
      </p:sp>
      <p:sp>
        <p:nvSpPr>
          <p:cNvPr id="501" name="Google Shape;501;p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2"/>
          <p:cNvSpPr txBox="1"/>
          <p:nvPr>
            <p:ph idx="1" type="body"/>
          </p:nvPr>
        </p:nvSpPr>
        <p:spPr>
          <a:xfrm>
            <a:off x="533400" y="968750"/>
            <a:ext cx="8229600" cy="35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/>
              <a:t>Day 1: Plenaries and Invited Technical Presentations on GPU Science, Programming Models and Case Studies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/>
              <a:t>Day 2: Hands on Tutorials and Practical Sessions on Developing, Running and Profiling GPU Code.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/>
              <a:t>Hackathon challenge in Day 2 afternoon. Chance to win one of two NVIDIA Jetson Nano Developer Kits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72"/>
          <p:cNvSpPr txBox="1"/>
          <p:nvPr>
            <p:ph type="title"/>
          </p:nvPr>
        </p:nvSpPr>
        <p:spPr>
          <a:xfrm>
            <a:off x="457200" y="42829"/>
            <a:ext cx="84582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Agenda</a:t>
            </a:r>
            <a:endParaRPr/>
          </a:p>
        </p:txBody>
      </p:sp>
      <p:sp>
        <p:nvSpPr>
          <p:cNvPr id="509" name="Google Shape;509;p7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3"/>
          <p:cNvSpPr txBox="1"/>
          <p:nvPr>
            <p:ph type="title"/>
          </p:nvPr>
        </p:nvSpPr>
        <p:spPr>
          <a:xfrm>
            <a:off x="457200" y="42829"/>
            <a:ext cx="84582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516" name="Google Shape;516;p7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7" name="Google Shape;51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8529"/>
            <a:ext cx="8839198" cy="353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4"/>
          <p:cNvSpPr txBox="1"/>
          <p:nvPr>
            <p:ph type="title"/>
          </p:nvPr>
        </p:nvSpPr>
        <p:spPr>
          <a:xfrm>
            <a:off x="457200" y="42829"/>
            <a:ext cx="84582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Evacuation Route</a:t>
            </a:r>
            <a:endParaRPr/>
          </a:p>
        </p:txBody>
      </p:sp>
      <p:sp>
        <p:nvSpPr>
          <p:cNvPr id="524" name="Google Shape;524;p7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5" name="Google Shape;52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037029"/>
            <a:ext cx="6075087" cy="365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ex-nersc-crossroads_template_v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pex-nersc-crossroads_template_v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pex-nersc-crossroads_template_v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BNL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NERSC Theme 16:9">
  <a:themeElements>
    <a:clrScheme name="NERSC Palette">
      <a:dk1>
        <a:srgbClr val="000000"/>
      </a:dk1>
      <a:lt1>
        <a:srgbClr val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